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99" r:id="rId3"/>
    <p:sldId id="483" r:id="rId4"/>
    <p:sldId id="418" r:id="rId5"/>
    <p:sldId id="422" r:id="rId6"/>
    <p:sldId id="507" r:id="rId7"/>
    <p:sldId id="398" r:id="rId8"/>
    <p:sldId id="508" r:id="rId9"/>
    <p:sldId id="509" r:id="rId10"/>
    <p:sldId id="354" r:id="rId11"/>
    <p:sldId id="441" r:id="rId12"/>
    <p:sldId id="451" r:id="rId13"/>
    <p:sldId id="494" r:id="rId14"/>
    <p:sldId id="462" r:id="rId15"/>
    <p:sldId id="502" r:id="rId16"/>
    <p:sldId id="504" r:id="rId17"/>
    <p:sldId id="463" r:id="rId18"/>
    <p:sldId id="464" r:id="rId19"/>
    <p:sldId id="482" r:id="rId20"/>
    <p:sldId id="484" r:id="rId21"/>
    <p:sldId id="485" r:id="rId22"/>
    <p:sldId id="486" r:id="rId23"/>
    <p:sldId id="487" r:id="rId24"/>
    <p:sldId id="488" r:id="rId25"/>
    <p:sldId id="489" r:id="rId26"/>
    <p:sldId id="459" r:id="rId27"/>
    <p:sldId id="505" r:id="rId28"/>
    <p:sldId id="498" r:id="rId29"/>
    <p:sldId id="436" r:id="rId30"/>
    <p:sldId id="363" r:id="rId31"/>
    <p:sldId id="461" r:id="rId32"/>
    <p:sldId id="465" r:id="rId33"/>
    <p:sldId id="492" r:id="rId34"/>
    <p:sldId id="387" r:id="rId35"/>
    <p:sldId id="493" r:id="rId36"/>
    <p:sldId id="390" r:id="rId37"/>
    <p:sldId id="501" r:id="rId38"/>
    <p:sldId id="500" r:id="rId39"/>
    <p:sldId id="496" r:id="rId40"/>
    <p:sldId id="497" r:id="rId41"/>
    <p:sldId id="495" r:id="rId42"/>
    <p:sldId id="503" r:id="rId43"/>
    <p:sldId id="382" r:id="rId44"/>
    <p:sldId id="447" r:id="rId45"/>
    <p:sldId id="506" r:id="rId46"/>
    <p:sldId id="477" r:id="rId4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CCFF"/>
    <a:srgbClr val="FF99FF"/>
    <a:srgbClr val="FFFF66"/>
    <a:srgbClr val="CCECFF"/>
    <a:srgbClr val="FFCCFF"/>
    <a:srgbClr val="FFFF99"/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4" autoAdjust="0"/>
    <p:restoredTop sz="94660"/>
  </p:normalViewPr>
  <p:slideViewPr>
    <p:cSldViewPr snapToObjects="1">
      <p:cViewPr varScale="1">
        <p:scale>
          <a:sx n="69" d="100"/>
          <a:sy n="69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11.12.2024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mobr.omskportal.ru/-" TargetMode="External"/><Relationship Id="rId3" Type="http://schemas.openxmlformats.org/officeDocument/2006/relationships/hyperlink" Target="http://obrnadzor.gov.ru/ru/" TargetMode="External"/><Relationship Id="rId7" Type="http://schemas.openxmlformats.org/officeDocument/2006/relationships/hyperlink" Target="https://irooo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as.kubannet.ru/" TargetMode="External"/><Relationship Id="rId5" Type="http://schemas.openxmlformats.org/officeDocument/2006/relationships/hyperlink" Target="http://fipi.ru/" TargetMode="External"/><Relationship Id="rId10" Type="http://schemas.openxmlformats.org/officeDocument/2006/relationships/hyperlink" Target="https://ege55.ru/-" TargetMode="External"/><Relationship Id="rId4" Type="http://schemas.openxmlformats.org/officeDocument/2006/relationships/hyperlink" Target="http://www.gia.edu.ru/ru/" TargetMode="External"/><Relationship Id="rId9" Type="http://schemas.openxmlformats.org/officeDocument/2006/relationships/hyperlink" Target="http://obr55.ru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classes-11/psych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196752"/>
            <a:ext cx="7632700" cy="492941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 продолжительность экзаменов по предмету в 2025  году устанавливает соответствующий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приказ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 Министерства просвещения Российской Федерации, Федеральной службы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надзору в сфере образования и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науки;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3124200"/>
            <a:ext cx="8001000" cy="3149600"/>
          </a:xfrm>
        </p:spPr>
        <p:txBody>
          <a:bodyPr/>
          <a:lstStyle/>
          <a:p>
            <a:pPr indent="644525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2616" y="0"/>
            <a:ext cx="11377264" cy="70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5115" t="22266" r="29722" b="21625"/>
          <a:stretch>
            <a:fillRect/>
          </a:stretch>
        </p:blipFill>
        <p:spPr bwMode="auto">
          <a:xfrm>
            <a:off x="0" y="908900"/>
            <a:ext cx="9144001" cy="52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2336"/>
              </p:ext>
            </p:extLst>
          </p:nvPr>
        </p:nvGraphicFramePr>
        <p:xfrm>
          <a:off x="1547663" y="260645"/>
          <a:ext cx="7596336" cy="6783707"/>
        </p:xfrm>
        <a:graphic>
          <a:graphicData uri="http://schemas.openxmlformats.org/drawingml/2006/table">
            <a:tbl>
              <a:tblPr firstRow="1" firstCol="1" bandRow="1"/>
              <a:tblGrid>
                <a:gridCol w="2911655">
                  <a:extLst>
                    <a:ext uri="{9D8B030D-6E8A-4147-A177-3AD203B41FA5}">
                      <a16:colId xmlns:a16="http://schemas.microsoft.com/office/drawing/2014/main" val="1947464962"/>
                    </a:ext>
                  </a:extLst>
                </a:gridCol>
                <a:gridCol w="2025827">
                  <a:extLst>
                    <a:ext uri="{9D8B030D-6E8A-4147-A177-3AD203B41FA5}">
                      <a16:colId xmlns:a16="http://schemas.microsoft.com/office/drawing/2014/main" val="2003873152"/>
                    </a:ext>
                  </a:extLst>
                </a:gridCol>
                <a:gridCol w="2658854">
                  <a:extLst>
                    <a:ext uri="{9D8B030D-6E8A-4147-A177-3AD203B41FA5}">
                      <a16:colId xmlns:a16="http://schemas.microsoft.com/office/drawing/2014/main" val="2066134877"/>
                    </a:ext>
                  </a:extLst>
                </a:gridCol>
              </a:tblGrid>
              <a:tr h="140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предмет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Минимальное количество первичных баллов (соответствующее отметке "3")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Дополнительные условия получения отметки "3"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37715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25915"/>
                  </a:ext>
                </a:extLst>
              </a:tr>
              <a:tr h="1123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не менее 2 баллов получено за выполнение заданий по геометрии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3912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50349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1637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44903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578600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09878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079622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483327"/>
                  </a:ext>
                </a:extLst>
              </a:tr>
              <a:tr h="32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427700"/>
                  </a:ext>
                </a:extLst>
              </a:tr>
              <a:tr h="77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Иностранные языки 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0" marR="63660" marT="23016" marB="2301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00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260649"/>
            <a:ext cx="6442992" cy="1080119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Проверка экзаменационных работ участников государственной итоговой аттестации и их оценивание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72816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экзаменационных работ участников ОГЭ будет осуществляться экспертами предметных комиссий  централизованно (по    аналогии ЕГЭ)</a:t>
            </a:r>
          </a:p>
        </p:txBody>
      </p:sp>
    </p:spTree>
    <p:extLst>
      <p:ext uri="{BB962C8B-B14F-4D97-AF65-F5344CB8AC3E}">
        <p14:creationId xmlns:p14="http://schemas.microsoft.com/office/powerpoint/2010/main" val="11663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</a:p>
          <a:p>
            <a:pPr lvl="0" algn="just"/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663300"/>
                </a:solidFill>
                <a:latin typeface="Times New Roman" panose="02020603050405020304" pitchFamily="18" charset="0"/>
              </a:rPr>
              <a:t>Если выпускник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не </a:t>
            </a:r>
            <a:r>
              <a:rPr lang="ru-RU" altLang="ru-RU" sz="2800" dirty="0">
                <a:solidFill>
                  <a:srgbClr val="663300"/>
                </a:solidFill>
                <a:latin typeface="Times New Roman" panose="02020603050405020304" pitchFamily="18" charset="0"/>
              </a:rPr>
              <a:t>пересдал в сентября, то он остаётся на повторный год обучения.</a:t>
            </a:r>
            <a:endParaRPr lang="ru-RU" alt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6633"/>
            <a:ext cx="7988424" cy="122413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2025 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75243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-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 - 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3429000"/>
            <a:ext cx="7416824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23644"/>
            <a:ext cx="705678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ru-RU" altLang="ru-RU" sz="3200" u="sng" kern="0" dirty="0">
                <a:solidFill>
                  <a:srgbClr val="000000"/>
                </a:solidFill>
                <a:latin typeface="Calibri"/>
              </a:rPr>
              <a:t>в </a:t>
            </a:r>
            <a:r>
              <a:rPr lang="ru-RU" altLang="ru-RU" sz="3200" u="sng" kern="0" dirty="0" smtClean="0">
                <a:solidFill>
                  <a:srgbClr val="000000"/>
                </a:solidFill>
                <a:latin typeface="Calibri"/>
              </a:rPr>
              <a:t>ППЭ (пункт проведения экзамена)</a:t>
            </a:r>
            <a:endParaRPr lang="ru-RU" altLang="ru-RU" sz="3200" u="sng" kern="0" dirty="0">
              <a:solidFill>
                <a:srgbClr val="000000"/>
              </a:solidFill>
              <a:latin typeface="Calibri"/>
            </a:endParaRP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3200" kern="0" dirty="0">
                <a:solidFill>
                  <a:srgbClr val="000000"/>
                </a:solidFill>
                <a:latin typeface="Calibri"/>
              </a:rPr>
              <a:t>в аудитории не более 15 участников ОГЭ;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endParaRPr lang="ru-RU" altLang="ru-RU" sz="3200" kern="0" dirty="0">
              <a:solidFill>
                <a:srgbClr val="000000"/>
              </a:solidFill>
              <a:latin typeface="Calibri"/>
            </a:endParaRP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3200" kern="0" dirty="0">
                <a:solidFill>
                  <a:srgbClr val="000000"/>
                </a:solidFill>
                <a:latin typeface="Calibri"/>
              </a:rPr>
              <a:t>на 15 участников ОГЭ не более 1 общественного наблюдателя</a:t>
            </a:r>
            <a:r>
              <a:rPr lang="ru-RU" altLang="ru-RU" sz="3200" kern="0" dirty="0" smtClean="0">
                <a:solidFill>
                  <a:srgbClr val="000000"/>
                </a:solidFill>
                <a:latin typeface="Calibri"/>
              </a:rPr>
              <a:t>;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altLang="ru-RU" sz="3200" kern="0" dirty="0" smtClean="0">
              <a:solidFill>
                <a:srgbClr val="000000"/>
              </a:solidFill>
              <a:latin typeface="Calibri"/>
            </a:endParaRP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sz="3200" kern="0" dirty="0" smtClean="0">
                <a:solidFill>
                  <a:srgbClr val="000000"/>
                </a:solidFill>
                <a:latin typeface="Calibri"/>
              </a:rPr>
              <a:t>В аудитории два организатора.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altLang="ru-RU" sz="3200" kern="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375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53361" y="332656"/>
            <a:ext cx="9090639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" y="296652"/>
            <a:ext cx="8496942" cy="6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642"/>
            <a:ext cx="8832980" cy="6390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212438" y="692696"/>
            <a:ext cx="871553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1800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10 классе – осознанный выбор экзаменов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9 классе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857" t="15375" r="37743" b="14735"/>
          <a:stretch>
            <a:fillRect/>
          </a:stretch>
        </p:blipFill>
        <p:spPr bwMode="auto">
          <a:xfrm>
            <a:off x="1371600" y="2735552"/>
            <a:ext cx="3992488" cy="3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duportal44.ru/Kostroma_EDU/Kos-Sch-7/uheb/SiteAssets/%D0%9F%D1%80%D0%BE%D1%84%D0%B8%D0%BB%D1%8C/%D0%9F%D1%80%D0%BE%D1%84%D0%B8%D0%BB%D1%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146" y="3717032"/>
            <a:ext cx="3669854" cy="207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735" y="274638"/>
            <a:ext cx="6697439" cy="490066"/>
          </a:xfrm>
        </p:spPr>
        <p:txBody>
          <a:bodyPr/>
          <a:lstStyle/>
          <a:p>
            <a:pPr algn="ctr"/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5616" y="274638"/>
            <a:ext cx="7848997" cy="585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endParaRPr lang="ru-RU" altLang="ru-RU" sz="3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 sz="3200" b="1" dirty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ru-RU" sz="3200" b="1" dirty="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3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итоговая аттестация обучающихся 9-х классов является обязательной и проводится по завершении освоения ими основных образовательных 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32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</a:t>
            </a: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3200" b="1" dirty="0">
              <a:solidFill>
                <a:srgbClr val="0070C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endParaRPr lang="ru-RU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322" t="14391" r="31655" b="15719"/>
          <a:stretch>
            <a:fillRect/>
          </a:stretch>
        </p:blipFill>
        <p:spPr bwMode="auto">
          <a:xfrm>
            <a:off x="1301975" y="620688"/>
            <a:ext cx="7590506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38" y="-297"/>
            <a:ext cx="917527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6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71600" y="-612695"/>
            <a:ext cx="81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95128" y="1186885"/>
            <a:ext cx="784887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gas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kubannet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ГКУ КК Центр оценки качества образования;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539750" eaLnBrk="0" hangingPunct="0"/>
            <a:r>
              <a:rPr lang="en-US" dirty="0">
                <a:latin typeface="Calibri"/>
                <a:ea typeface="Calibri" pitchFamily="34" charset="0"/>
                <a:cs typeface="Times New Roman" pitchFamily="18" charset="0"/>
                <a:hlinkClick r:id="rId7"/>
              </a:rPr>
              <a:t>https://irooo.ru</a:t>
            </a:r>
            <a:r>
              <a:rPr lang="en-US" dirty="0" smtClean="0">
                <a:latin typeface="Calibri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indent="53975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БОУ ДПО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развития образования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мской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539750" eaLnBrk="0" hangingPunct="0"/>
            <a:endParaRPr kumimoji="0" lang="ru-RU" sz="9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hlinkClick r:id="rId8"/>
              </a:rPr>
              <a:t>http</a:t>
            </a:r>
            <a:r>
              <a:rPr lang="ru-RU" u="sng" dirty="0">
                <a:hlinkClick r:id="rId8"/>
              </a:rPr>
              <a:t>://mobr.omskportal.ru</a:t>
            </a:r>
            <a:r>
              <a:rPr lang="ru-RU" u="sng" dirty="0" smtClean="0">
                <a:hlinkClick r:id="rId8"/>
              </a:rPr>
              <a:t>/</a:t>
            </a:r>
            <a:r>
              <a:rPr lang="ru-RU" dirty="0" smtClean="0">
                <a:hlinkClick r:id="rId8"/>
              </a:rPr>
              <a:t>-</a:t>
            </a:r>
            <a:r>
              <a:rPr lang="ru-RU" dirty="0" smtClean="0"/>
              <a:t> </a:t>
            </a:r>
            <a:r>
              <a:rPr lang="ru-RU" dirty="0">
                <a:solidFill>
                  <a:srgbClr val="000000"/>
                </a:solidFill>
              </a:rPr>
              <a:t>- Министерства образования </a:t>
            </a:r>
            <a:r>
              <a:rPr lang="ru-RU">
                <a:solidFill>
                  <a:srgbClr val="000000"/>
                </a:solidFill>
              </a:rPr>
              <a:t>Омской </a:t>
            </a:r>
            <a:r>
              <a:rPr lang="ru-RU" smtClean="0">
                <a:solidFill>
                  <a:srgbClr val="000000"/>
                </a:solidFill>
              </a:rPr>
              <a:t>области;</a:t>
            </a:r>
          </a:p>
          <a:p>
            <a:r>
              <a:rPr lang="ru-RU" smtClean="0">
                <a:solidFill>
                  <a:srgbClr val="000000"/>
                </a:solidFill>
              </a:rPr>
              <a:t> </a:t>
            </a:r>
            <a:endParaRPr lang="ru-RU" sz="900" dirty="0"/>
          </a:p>
          <a:p>
            <a:r>
              <a:rPr lang="ru-RU" dirty="0" smtClean="0"/>
              <a:t> </a:t>
            </a:r>
            <a:r>
              <a:rPr lang="ru-RU" u="sng" dirty="0">
                <a:hlinkClick r:id="rId9"/>
              </a:rPr>
              <a:t>http://obr55.ru/</a:t>
            </a:r>
            <a:r>
              <a:rPr lang="ru-RU" dirty="0"/>
              <a:t>, </a:t>
            </a:r>
            <a:r>
              <a:rPr lang="ru-RU" u="sng" dirty="0">
                <a:hlinkClick r:id="rId10"/>
              </a:rPr>
              <a:t>https://ege55.ru</a:t>
            </a:r>
            <a:r>
              <a:rPr lang="ru-RU" u="sng" dirty="0" smtClean="0">
                <a:hlinkClick r:id="rId10"/>
              </a:rPr>
              <a:t>/</a:t>
            </a:r>
            <a:r>
              <a:rPr lang="ru-RU" dirty="0" smtClean="0">
                <a:hlinkClick r:id="rId10"/>
              </a:rPr>
              <a:t>-</a:t>
            </a:r>
            <a:r>
              <a:rPr lang="ru-RU" dirty="0" smtClean="0"/>
              <a:t> </a:t>
            </a:r>
            <a:r>
              <a:rPr lang="ru-RU" dirty="0">
                <a:solidFill>
                  <a:srgbClr val="000000"/>
                </a:solidFill>
              </a:rPr>
              <a:t>Казенного учреждения Омской области «Региональный информационно-аналитический центр системы образования» </a:t>
            </a:r>
            <a:endParaRPr lang="ru-RU" sz="900" dirty="0"/>
          </a:p>
          <a:p>
            <a:r>
              <a:rPr lang="ru-RU" dirty="0"/>
              <a:t> </a:t>
            </a:r>
          </a:p>
          <a:p>
            <a:pPr lvl="0" indent="539750" eaLnBrk="0" hangingPunct="0"/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63367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dirty="0">
                <a:solidFill>
                  <a:srgbClr val="663300"/>
                </a:solidFill>
                <a:latin typeface="Times New Roman" panose="02020603050405020304" pitchFamily="18" charset="0"/>
              </a:rPr>
              <a:t>Успешной сдаче ОГЭ </a:t>
            </a:r>
            <a:r>
              <a:rPr lang="ru-RU" altLang="ru-RU" sz="44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помогают не только сборники </a:t>
            </a:r>
            <a:r>
              <a:rPr lang="ru-RU" altLang="ru-RU" sz="4400" dirty="0">
                <a:solidFill>
                  <a:srgbClr val="663300"/>
                </a:solidFill>
                <a:latin typeface="Times New Roman" panose="02020603050405020304" pitchFamily="18" charset="0"/>
              </a:rPr>
              <a:t>тренировочных заданий или </a:t>
            </a:r>
            <a:r>
              <a:rPr lang="ru-RU" altLang="ru-RU" sz="44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вариантов, но и </a:t>
            </a:r>
            <a:r>
              <a:rPr lang="ru-RU" altLang="ru-RU" sz="4400" dirty="0">
                <a:solidFill>
                  <a:srgbClr val="663300"/>
                </a:solidFill>
                <a:latin typeface="Times New Roman" panose="02020603050405020304" pitchFamily="18" charset="0"/>
              </a:rPr>
              <a:t>правильный </a:t>
            </a:r>
            <a:r>
              <a:rPr lang="ru-RU" altLang="ru-RU" sz="4400" dirty="0">
                <a:solidFill>
                  <a:srgbClr val="663300"/>
                </a:solidFill>
                <a:latin typeface="Times New Roman" panose="02020603050405020304" pitchFamily="18" charset="0"/>
                <a:hlinkClick r:id="rId2"/>
              </a:rPr>
              <a:t>психологический настрой</a:t>
            </a:r>
            <a:r>
              <a:rPr lang="ru-RU" altLang="ru-RU" sz="4400" dirty="0">
                <a:solidFill>
                  <a:srgbClr val="663300"/>
                </a:solidFill>
                <a:latin typeface="Times New Roman" panose="02020603050405020304" pitchFamily="18" charset="0"/>
              </a:rPr>
              <a:t>, уверенность в своих силах.</a:t>
            </a:r>
          </a:p>
        </p:txBody>
      </p:sp>
    </p:spTree>
    <p:extLst>
      <p:ext uri="{BB962C8B-B14F-4D97-AF65-F5344CB8AC3E}">
        <p14:creationId xmlns:p14="http://schemas.microsoft.com/office/powerpoint/2010/main" val="1718726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4.infourok.ru/uploads/ex/0d97/0001e256-67d78d8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323528" y="0"/>
            <a:ext cx="8280920" cy="6524625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alt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2025 году количество сдаваемых экзаменов  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sz="2400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ru-RU" sz="2800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</a:t>
              </a:r>
              <a:r>
                <a:rPr lang="ru-RU" sz="2800" b="1" kern="0" dirty="0" smtClean="0">
                  <a:solidFill>
                    <a:srgbClr val="C00000"/>
                  </a:solidFill>
                  <a:latin typeface="Cambria" pitchFamily="18" charset="0"/>
                </a:rPr>
                <a:t>предметам.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74168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собеседования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влиять на допуск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к ГИА-9 в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году.</a:t>
            </a:r>
          </a:p>
          <a:p>
            <a:pPr algn="ctr" eaLnBrk="1" hangingPunct="1"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срок:  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2025 г.</a:t>
            </a:r>
          </a:p>
          <a:p>
            <a:pPr marL="0" indent="0" algn="ctr"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марта и 21 апреля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даты повторно допускаются участники собеседования: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неудовлетворительный результат («незачёт»);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удалённые с итогового собеседования за нарушение требований;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уважительным причинам (болезнь или иные обстоятельства), подтверждённым документально;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уважительным причинам (болезнь или иные обстоятельства), подтверждённым документально</a:t>
            </a:r>
          </a:p>
        </p:txBody>
      </p:sp>
    </p:spTree>
    <p:extLst>
      <p:ext uri="{BB962C8B-B14F-4D97-AF65-F5344CB8AC3E}">
        <p14:creationId xmlns:p14="http://schemas.microsoft.com/office/powerpoint/2010/main" val="9571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400" dirty="0" smtClean="0">
                <a:latin typeface="Times New Roman" pitchFamily="18" charset="0"/>
              </a:rPr>
              <a:t>ГИА-9, </a:t>
            </a:r>
            <a:r>
              <a:rPr lang="ru-RU" sz="24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19" y="1"/>
            <a:ext cx="6442993" cy="76470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ГИА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84147"/>
              </p:ext>
            </p:extLst>
          </p:nvPr>
        </p:nvGraphicFramePr>
        <p:xfrm>
          <a:off x="1691678" y="1124746"/>
          <a:ext cx="7056785" cy="5184573"/>
        </p:xfrm>
        <a:graphic>
          <a:graphicData uri="http://schemas.openxmlformats.org/drawingml/2006/table">
            <a:tbl>
              <a:tblPr firstRow="1" firstCol="1" bandRow="1"/>
              <a:tblGrid>
                <a:gridCol w="2946791">
                  <a:extLst>
                    <a:ext uri="{9D8B030D-6E8A-4147-A177-3AD203B41FA5}">
                      <a16:colId xmlns:a16="http://schemas.microsoft.com/office/drawing/2014/main" val="2734628752"/>
                    </a:ext>
                  </a:extLst>
                </a:gridCol>
                <a:gridCol w="4109994">
                  <a:extLst>
                    <a:ext uri="{9D8B030D-6E8A-4147-A177-3AD203B41FA5}">
                      <a16:colId xmlns:a16="http://schemas.microsoft.com/office/drawing/2014/main" val="3645438266"/>
                    </a:ext>
                  </a:extLst>
                </a:gridCol>
              </a:tblGrid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Досрочный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апреля – 17 мая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498964"/>
                  </a:ext>
                </a:extLst>
              </a:tr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мая – 2 июля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676793"/>
                  </a:ext>
                </a:extLst>
              </a:tr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2–23 сентября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45" marR="29845" marT="29845" marB="29845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8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34048"/>
              </p:ext>
            </p:extLst>
          </p:nvPr>
        </p:nvGraphicFramePr>
        <p:xfrm>
          <a:off x="1547664" y="93842"/>
          <a:ext cx="7596336" cy="6638693"/>
        </p:xfrm>
        <a:graphic>
          <a:graphicData uri="http://schemas.openxmlformats.org/drawingml/2006/table">
            <a:tbl>
              <a:tblPr firstRow="1" firstCol="1" bandRow="1"/>
              <a:tblGrid>
                <a:gridCol w="1583462">
                  <a:extLst>
                    <a:ext uri="{9D8B030D-6E8A-4147-A177-3AD203B41FA5}">
                      <a16:colId xmlns:a16="http://schemas.microsoft.com/office/drawing/2014/main" val="3557131045"/>
                    </a:ext>
                  </a:extLst>
                </a:gridCol>
                <a:gridCol w="6012874">
                  <a:extLst>
                    <a:ext uri="{9D8B030D-6E8A-4147-A177-3AD203B41FA5}">
                      <a16:colId xmlns:a16="http://schemas.microsoft.com/office/drawing/2014/main" val="1542937545"/>
                    </a:ext>
                  </a:extLst>
                </a:gridCol>
              </a:tblGrid>
              <a:tr h="348168">
                <a:tc gridSpan="2"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Bef>
                          <a:spcPts val="1870"/>
                        </a:spcBef>
                        <a:spcAft>
                          <a:spcPts val="75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316165"/>
                  </a:ext>
                </a:extLst>
              </a:tr>
              <a:tr h="42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(ср)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668522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26377"/>
                  </a:ext>
                </a:extLst>
              </a:tr>
              <a:tr h="42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(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обществознание, химия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70036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(чт)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707303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(вт)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892651"/>
                  </a:ext>
                </a:extLst>
              </a:tr>
              <a:tr h="408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(пт)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61932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(пн)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60316"/>
                  </a:ext>
                </a:extLst>
              </a:tr>
              <a:tr h="37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(пн)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литература, физика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316268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июня (чт)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русский язык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96651"/>
                  </a:ext>
                </a:extLst>
              </a:tr>
              <a:tr h="70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июня (пт)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по всем учебным предметам, кроме русского языка и математики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994552"/>
                  </a:ext>
                </a:extLst>
              </a:tr>
              <a:tr h="70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июня (сб)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по всем учебным предметам, кроме русского языка и математики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45558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июня (пн)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математика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30004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июля (вт)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по всем учебным предметам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371087"/>
                  </a:ext>
                </a:extLst>
              </a:tr>
              <a:tr h="37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июля (ср)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7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по всем учебным предметам</a:t>
                      </a:r>
                    </a:p>
                  </a:txBody>
                  <a:tcPr marL="21608" marR="21608" marT="21608" marB="21608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20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827</Words>
  <Application>Microsoft Office PowerPoint</Application>
  <PresentationFormat>Экран (4:3)</PresentationFormat>
  <Paragraphs>193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ГИА-2025</vt:lpstr>
      <vt:lpstr>Презентация PowerPoint</vt:lpstr>
      <vt:lpstr>Презентация PowerPoint</vt:lpstr>
      <vt:lpstr>ГИА - 9</vt:lpstr>
      <vt:lpstr>                  </vt:lpstr>
      <vt:lpstr>Презентация PowerPoint</vt:lpstr>
      <vt:lpstr>Презентация PowerPoint</vt:lpstr>
      <vt:lpstr>МИНИМАЛЬНОЕ КОЛИЧЕСТВО БАЛЛОВ</vt:lpstr>
      <vt:lpstr>Презентация PowerPoint</vt:lpstr>
      <vt:lpstr>Презентация PowerPoint</vt:lpstr>
      <vt:lpstr>НЕУДОВЛЕТВОРИТЕЛЬНЫЙ РЕЗУЛЬТАТ</vt:lpstr>
      <vt:lpstr>НЕУДОВЛЕТВОРИТЕЛЬНЫЙ РЕЗУЛЬТАТ</vt:lpstr>
      <vt:lpstr>Презентация PowerPoint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Презентация PowerPoint</vt:lpstr>
      <vt:lpstr>Презентация PowerPoint</vt:lpstr>
      <vt:lpstr>Презентация PowerPoint</vt:lpstr>
      <vt:lpstr>Общественное наблюдение на ГИА-9</vt:lpstr>
      <vt:lpstr>ВО ВРЕМЯ ЭКЗАМЕНОВ ЗАПРЕЩАЮТСЯ:</vt:lpstr>
      <vt:lpstr>УДАЛЕНИЕ С ЭКЗАМЕНА</vt:lpstr>
      <vt:lpstr>Презентация PowerPoint</vt:lpstr>
      <vt:lpstr>Презентация PowerPoint</vt:lpstr>
      <vt:lpstr>Презентация PowerPoint</vt:lpstr>
      <vt:lpstr>Результаты  рассмотрения апелляции</vt:lpstr>
      <vt:lpstr>Презентация PowerPoint</vt:lpstr>
      <vt:lpstr> До повторной сдачи ГИА-9 в текущем году  не допускаются  </vt:lpstr>
      <vt:lpstr>Проведение ГИА -9</vt:lpstr>
      <vt:lpstr>Презентация PowerPoint</vt:lpstr>
      <vt:lpstr>профильное обучение  в 10 классе – осознанный выбор экзаменов  в 9 классе</vt:lpstr>
      <vt:lpstr>Презентация PowerPoint</vt:lpstr>
      <vt:lpstr>ПОДГОТОВКА К ОГЭ</vt:lpstr>
      <vt:lpstr>Презентация PowerPoint</vt:lpstr>
      <vt:lpstr>РОСОБРНАДЗОР ПРЕДУПРЕЖДАЕТ</vt:lpstr>
      <vt:lpstr>Презентация PowerPoint</vt:lpstr>
      <vt:lpstr>Презентация PowerPoint</vt:lpstr>
      <vt:lpstr>Презентация PowerPoint</vt:lpstr>
    </vt:vector>
  </TitlesOfParts>
  <Company>school 40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Admin</cp:lastModifiedBy>
  <cp:revision>127</cp:revision>
  <dcterms:created xsi:type="dcterms:W3CDTF">2012-03-31T11:57:29Z</dcterms:created>
  <dcterms:modified xsi:type="dcterms:W3CDTF">2024-12-11T16:54:20Z</dcterms:modified>
</cp:coreProperties>
</file>