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5893" y="-42849"/>
            <a:ext cx="1712213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09E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09E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09E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183"/>
            <a:ext cx="1366520" cy="509270"/>
          </a:xfrm>
          <a:custGeom>
            <a:avLst/>
            <a:gdLst/>
            <a:ahLst/>
            <a:cxnLst/>
            <a:rect l="l" t="t" r="r" b="b"/>
            <a:pathLst>
              <a:path w="1366520" h="509269">
                <a:moveTo>
                  <a:pt x="0" y="0"/>
                </a:moveTo>
                <a:lnTo>
                  <a:pt x="0" y="505840"/>
                </a:lnTo>
                <a:lnTo>
                  <a:pt x="1020241" y="509015"/>
                </a:lnTo>
                <a:lnTo>
                  <a:pt x="1120635" y="509015"/>
                </a:lnTo>
                <a:lnTo>
                  <a:pt x="1125270" y="504189"/>
                </a:lnTo>
                <a:lnTo>
                  <a:pt x="1126820" y="502665"/>
                </a:lnTo>
                <a:lnTo>
                  <a:pt x="1359408" y="270128"/>
                </a:lnTo>
                <a:lnTo>
                  <a:pt x="1366456" y="255730"/>
                </a:lnTo>
                <a:lnTo>
                  <a:pt x="1364694" y="248572"/>
                </a:lnTo>
                <a:lnTo>
                  <a:pt x="1359408" y="241426"/>
                </a:lnTo>
                <a:lnTo>
                  <a:pt x="1130261" y="12064"/>
                </a:lnTo>
                <a:lnTo>
                  <a:pt x="1125270" y="12064"/>
                </a:lnTo>
                <a:lnTo>
                  <a:pt x="1125270" y="7238"/>
                </a:lnTo>
                <a:lnTo>
                  <a:pt x="1120635" y="7238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8090" y="648157"/>
            <a:ext cx="7687818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09E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1839" y="2887218"/>
            <a:ext cx="6436359" cy="1379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TRIEGE.RU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2694290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8888" y="694944"/>
            <a:ext cx="7231380" cy="3299460"/>
            <a:chOff x="1008888" y="694944"/>
            <a:chExt cx="7231380" cy="3299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8888" y="694944"/>
              <a:ext cx="7231252" cy="32993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8" y="704088"/>
              <a:ext cx="7139813" cy="320484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088" y="5013959"/>
            <a:ext cx="8497824" cy="935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894" y="648157"/>
            <a:ext cx="5827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solidFill>
                  <a:srgbClr val="333399"/>
                </a:solidFill>
              </a:rPr>
              <a:t>Оценка</a:t>
            </a:r>
            <a:r>
              <a:rPr sz="3600" spc="-50" dirty="0">
                <a:solidFill>
                  <a:srgbClr val="333399"/>
                </a:solidFill>
              </a:rPr>
              <a:t> результатов</a:t>
            </a:r>
            <a:r>
              <a:rPr sz="3600" spc="-70" dirty="0">
                <a:solidFill>
                  <a:srgbClr val="333399"/>
                </a:solidFill>
              </a:rPr>
              <a:t> </a:t>
            </a:r>
            <a:r>
              <a:rPr sz="3600" spc="-170" dirty="0">
                <a:solidFill>
                  <a:srgbClr val="333399"/>
                </a:solidFill>
              </a:rPr>
              <a:t>ГИА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21839" y="2161793"/>
            <a:ext cx="6440170" cy="326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5"/>
              </a:spcBef>
            </a:pPr>
            <a:r>
              <a:rPr sz="2800" b="1" spc="-15" dirty="0">
                <a:solidFill>
                  <a:srgbClr val="404040"/>
                </a:solidFill>
                <a:latin typeface="Tahoma"/>
                <a:cs typeface="Tahoma"/>
              </a:rPr>
              <a:t>Оценивание</a:t>
            </a:r>
            <a:r>
              <a:rPr sz="28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30" dirty="0">
                <a:solidFill>
                  <a:srgbClr val="404040"/>
                </a:solidFill>
                <a:latin typeface="Tahoma"/>
                <a:cs typeface="Tahoma"/>
              </a:rPr>
              <a:t>экзаменационных </a:t>
            </a:r>
            <a:r>
              <a:rPr sz="2800" b="1" spc="-8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Tahoma"/>
                <a:cs typeface="Tahoma"/>
              </a:rPr>
              <a:t>материалов:</a:t>
            </a:r>
            <a:endParaRPr sz="28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985"/>
              </a:spcBef>
              <a:buSzPct val="96428"/>
              <a:buChar char="•"/>
              <a:tabLst>
                <a:tab pos="227965" algn="l"/>
              </a:tabLst>
            </a:pPr>
            <a:r>
              <a:rPr sz="2800" b="1" spc="-2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800" b="1" spc="-2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130" dirty="0">
                <a:solidFill>
                  <a:srgbClr val="404040"/>
                </a:solidFill>
                <a:latin typeface="Tahoma"/>
                <a:cs typeface="Tahoma"/>
              </a:rPr>
              <a:t>форме </a:t>
            </a:r>
            <a:r>
              <a:rPr sz="2800" b="1" spc="-80" dirty="0">
                <a:solidFill>
                  <a:srgbClr val="404040"/>
                </a:solidFill>
                <a:latin typeface="Tahoma"/>
                <a:cs typeface="Tahoma"/>
              </a:rPr>
              <a:t>ЕГЭ </a:t>
            </a:r>
            <a:r>
              <a:rPr sz="2800" b="1" spc="-38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2800" b="1" spc="-3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404040"/>
                </a:solidFill>
                <a:latin typeface="Tahoma"/>
                <a:cs typeface="Tahoma"/>
              </a:rPr>
              <a:t>первичные </a:t>
            </a:r>
            <a:r>
              <a:rPr sz="2800" b="1" spc="-120" dirty="0">
                <a:solidFill>
                  <a:srgbClr val="404040"/>
                </a:solidFill>
                <a:latin typeface="Tahoma"/>
                <a:cs typeface="Tahoma"/>
              </a:rPr>
              <a:t>баллы </a:t>
            </a:r>
            <a:r>
              <a:rPr sz="2800" b="1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Tahoma"/>
                <a:cs typeface="Tahoma"/>
              </a:rPr>
              <a:t>переводят </a:t>
            </a:r>
            <a:r>
              <a:rPr sz="2800" b="1" spc="-200" dirty="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sz="2800" b="1" spc="-110" dirty="0">
                <a:solidFill>
                  <a:srgbClr val="404040"/>
                </a:solidFill>
                <a:latin typeface="Tahoma"/>
                <a:cs typeface="Tahoma"/>
              </a:rPr>
              <a:t>100-бальную </a:t>
            </a:r>
            <a:r>
              <a:rPr sz="2800" b="1" spc="100" dirty="0">
                <a:solidFill>
                  <a:srgbClr val="404040"/>
                </a:solidFill>
                <a:latin typeface="Tahoma"/>
                <a:cs typeface="Tahoma"/>
              </a:rPr>
              <a:t>систему </a:t>
            </a:r>
            <a:r>
              <a:rPr sz="2800" b="1" spc="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404040"/>
                </a:solidFill>
                <a:latin typeface="Tahoma"/>
                <a:cs typeface="Tahoma"/>
              </a:rPr>
              <a:t>оценивания</a:t>
            </a:r>
            <a:endParaRPr sz="2800">
              <a:latin typeface="Tahoma"/>
              <a:cs typeface="Tahoma"/>
            </a:endParaRPr>
          </a:p>
          <a:p>
            <a:pPr marL="12700" marR="10160" algn="just">
              <a:lnSpc>
                <a:spcPct val="100000"/>
              </a:lnSpc>
              <a:spcBef>
                <a:spcPts val="1015"/>
              </a:spcBef>
              <a:buSzPct val="96428"/>
              <a:buChar char="•"/>
              <a:tabLst>
                <a:tab pos="227965" algn="l"/>
              </a:tabLst>
            </a:pPr>
            <a:r>
              <a:rPr sz="2800" b="1" spc="-29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800" b="1" spc="-2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130" dirty="0">
                <a:solidFill>
                  <a:srgbClr val="404040"/>
                </a:solidFill>
                <a:latin typeface="Tahoma"/>
                <a:cs typeface="Tahoma"/>
              </a:rPr>
              <a:t>форме</a:t>
            </a:r>
            <a:r>
              <a:rPr sz="2800" b="1" spc="1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85" dirty="0">
                <a:solidFill>
                  <a:srgbClr val="404040"/>
                </a:solidFill>
                <a:latin typeface="Tahoma"/>
                <a:cs typeface="Tahoma"/>
              </a:rPr>
              <a:t>ГВЭ</a:t>
            </a:r>
            <a:r>
              <a:rPr sz="2800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30" dirty="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sz="2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404040"/>
                </a:solidFill>
                <a:latin typeface="Tahoma"/>
                <a:cs typeface="Tahoma"/>
              </a:rPr>
              <a:t>пятибалльная </a:t>
            </a:r>
            <a:r>
              <a:rPr sz="2800" b="1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130" dirty="0">
                <a:solidFill>
                  <a:srgbClr val="404040"/>
                </a:solidFill>
                <a:latin typeface="Tahoma"/>
                <a:cs typeface="Tahoma"/>
              </a:rPr>
              <a:t>система</a:t>
            </a:r>
            <a:r>
              <a:rPr sz="2800" b="1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800" b="1" spc="-40" dirty="0">
                <a:solidFill>
                  <a:srgbClr val="404040"/>
                </a:solidFill>
                <a:latin typeface="Tahoma"/>
                <a:cs typeface="Tahoma"/>
              </a:rPr>
              <a:t>оценки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6894" y="648157"/>
            <a:ext cx="5827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solidFill>
                  <a:srgbClr val="333399"/>
                </a:solidFill>
              </a:rPr>
              <a:t>Оценка</a:t>
            </a:r>
            <a:r>
              <a:rPr sz="3600" spc="-50" dirty="0">
                <a:solidFill>
                  <a:srgbClr val="333399"/>
                </a:solidFill>
              </a:rPr>
              <a:t> результатов</a:t>
            </a:r>
            <a:r>
              <a:rPr sz="3600" spc="-70" dirty="0">
                <a:solidFill>
                  <a:srgbClr val="333399"/>
                </a:solidFill>
              </a:rPr>
              <a:t> </a:t>
            </a:r>
            <a:r>
              <a:rPr sz="3600" spc="-170" dirty="0">
                <a:solidFill>
                  <a:srgbClr val="333399"/>
                </a:solidFill>
              </a:rPr>
              <a:t>ГИА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21839" y="2164842"/>
            <a:ext cx="34264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33065" algn="l"/>
              </a:tabLst>
            </a:pPr>
            <a:r>
              <a:rPr sz="2000" b="1" spc="-215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2000" b="1" spc="10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b="1" spc="-165" dirty="0">
                <a:solidFill>
                  <a:srgbClr val="404040"/>
                </a:solidFill>
                <a:latin typeface="Tahoma"/>
                <a:cs typeface="Tahoma"/>
              </a:rPr>
              <a:t>з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ул</a:t>
            </a:r>
            <a:r>
              <a:rPr sz="2000" b="1" spc="-125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000" b="1" spc="14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000" b="1" spc="-165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0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000" b="1" spc="-200" dirty="0">
                <a:solidFill>
                  <a:srgbClr val="404040"/>
                </a:solidFill>
                <a:latin typeface="Tahoma"/>
                <a:cs typeface="Tahoma"/>
              </a:rPr>
              <a:t>Г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ИА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2985" y="2164842"/>
            <a:ext cx="15830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признаются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1839" y="2339752"/>
            <a:ext cx="6433820" cy="89217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уд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000" b="1" spc="-7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spc="-23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000" b="1" spc="5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b="1" spc="3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000" b="1" spc="-16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dirty="0">
                <a:solidFill>
                  <a:srgbClr val="404040"/>
                </a:solidFill>
                <a:latin typeface="Tahoma"/>
                <a:cs typeface="Tahoma"/>
              </a:rPr>
              <a:t>ори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000" b="1" spc="-145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sz="2000" b="1" spc="-120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sz="2000" b="1" spc="-145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2000" b="1" spc="-1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sz="2000" b="1" spc="-80" dirty="0">
                <a:solidFill>
                  <a:srgbClr val="404040"/>
                </a:solidFill>
                <a:latin typeface="Tahoma"/>
                <a:cs typeface="Tahoma"/>
              </a:rPr>
              <a:t>ч</a:t>
            </a:r>
            <a:r>
              <a:rPr sz="2000" b="1" spc="9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000" b="1" spc="10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b="1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15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b="1" spc="13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2000" b="1" spc="-23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-170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433070" indent="-421005">
              <a:lnSpc>
                <a:spcPct val="100000"/>
              </a:lnSpc>
              <a:spcBef>
                <a:spcPts val="1010"/>
              </a:spcBef>
              <a:buChar char="•"/>
              <a:tabLst>
                <a:tab pos="433070" algn="l"/>
                <a:tab pos="433705" algn="l"/>
                <a:tab pos="2548890" algn="l"/>
                <a:tab pos="3134995" algn="l"/>
                <a:tab pos="5256530" algn="l"/>
              </a:tabLst>
            </a:pP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обучающийся	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по	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обязательным	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учебным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1839" y="3207207"/>
            <a:ext cx="6435090" cy="2284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2000" b="1" spc="40" dirty="0">
                <a:solidFill>
                  <a:srgbClr val="404040"/>
                </a:solidFill>
                <a:latin typeface="Tahoma"/>
                <a:cs typeface="Tahoma"/>
              </a:rPr>
              <a:t>предметам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при </a:t>
            </a:r>
            <a:r>
              <a:rPr sz="2000" b="1" spc="60" dirty="0">
                <a:solidFill>
                  <a:srgbClr val="404040"/>
                </a:solidFill>
                <a:latin typeface="Tahoma"/>
                <a:cs typeface="Tahoma"/>
              </a:rPr>
              <a:t>сдаче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ЕГЭ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(за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исключением 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ЕГЭ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404040"/>
                </a:solidFill>
                <a:latin typeface="Tahoma"/>
                <a:cs typeface="Tahoma"/>
              </a:rPr>
              <a:t>математике</a:t>
            </a:r>
            <a:r>
              <a:rPr sz="2000" b="1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базового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уровня)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набрал 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количество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баллов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не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404040"/>
                </a:solidFill>
                <a:latin typeface="Tahoma"/>
                <a:cs typeface="Tahoma"/>
              </a:rPr>
              <a:t>ниже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минимального, 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определяемого</a:t>
            </a:r>
            <a:r>
              <a:rPr sz="2000" b="1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Рособрнадзором,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985"/>
              </a:spcBef>
              <a:buChar char="•"/>
              <a:tabLst>
                <a:tab pos="266065" algn="l"/>
              </a:tabLst>
            </a:pP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при </a:t>
            </a:r>
            <a:r>
              <a:rPr sz="2000" b="1" spc="60" dirty="0">
                <a:solidFill>
                  <a:srgbClr val="404040"/>
                </a:solidFill>
                <a:latin typeface="Tahoma"/>
                <a:cs typeface="Tahoma"/>
              </a:rPr>
              <a:t>сдаче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ГВЭ 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ЕГЭ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sz="2000" b="1" spc="30" dirty="0">
                <a:solidFill>
                  <a:srgbClr val="404040"/>
                </a:solidFill>
                <a:latin typeface="Tahoma"/>
                <a:cs typeface="Tahoma"/>
              </a:rPr>
              <a:t>математике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базового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уровня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404040"/>
                </a:solidFill>
                <a:latin typeface="Tahoma"/>
                <a:cs typeface="Tahoma"/>
              </a:rPr>
              <a:t>получил</a:t>
            </a:r>
            <a:r>
              <a:rPr sz="2000" b="1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отметки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не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404040"/>
                </a:solidFill>
                <a:latin typeface="Tahoma"/>
                <a:cs typeface="Tahoma"/>
              </a:rPr>
              <a:t>ниже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удовлетворительной</a:t>
            </a:r>
            <a:r>
              <a:rPr sz="2000" b="1" spc="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(три</a:t>
            </a:r>
            <a:r>
              <a:rPr sz="2000" b="1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балла).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917" y="648157"/>
            <a:ext cx="54470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114" dirty="0">
                <a:solidFill>
                  <a:srgbClr val="FF0000"/>
                </a:solidFill>
              </a:rPr>
              <a:t>Минимальные</a:t>
            </a:r>
            <a:r>
              <a:rPr sz="4000" spc="-120" dirty="0">
                <a:solidFill>
                  <a:srgbClr val="FF0000"/>
                </a:solidFill>
              </a:rPr>
              <a:t> </a:t>
            </a:r>
            <a:r>
              <a:rPr sz="4000" spc="-165" dirty="0">
                <a:solidFill>
                  <a:srgbClr val="FF0000"/>
                </a:solidFill>
              </a:rPr>
              <a:t>баллы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21839" y="1529137"/>
            <a:ext cx="6078220" cy="438848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885"/>
              </a:spcBef>
              <a:buFont typeface="Tahoma"/>
              <a:buChar char="•"/>
              <a:tabLst>
                <a:tab pos="213995" algn="l"/>
              </a:tabLst>
            </a:pPr>
            <a:r>
              <a:rPr sz="1800" b="1" spc="65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15" dirty="0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sz="1800" b="1" spc="10" dirty="0">
                <a:solidFill>
                  <a:srgbClr val="404040"/>
                </a:solidFill>
                <a:latin typeface="Tahoma"/>
                <a:cs typeface="Tahoma"/>
              </a:rPr>
              <a:t>сски</a:t>
            </a:r>
            <a:r>
              <a:rPr sz="1800" b="1" spc="20" dirty="0">
                <a:solidFill>
                  <a:srgbClr val="404040"/>
                </a:solidFill>
                <a:latin typeface="Tahoma"/>
                <a:cs typeface="Tahoma"/>
              </a:rPr>
              <a:t>й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404040"/>
                </a:solidFill>
                <a:latin typeface="Tahoma"/>
                <a:cs typeface="Tahoma"/>
              </a:rPr>
              <a:t>яз</a:t>
            </a:r>
            <a:r>
              <a:rPr sz="1800" b="1" spc="-175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1800" b="1" spc="-12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6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-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sz="1800" b="1" spc="-9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1800" b="1" spc="-160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пол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sz="1800" b="1" spc="-105" dirty="0">
                <a:solidFill>
                  <a:srgbClr val="404040"/>
                </a:solidFill>
                <a:latin typeface="Tahoma"/>
                <a:cs typeface="Tahoma"/>
              </a:rPr>
              <a:t>ч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ени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1800" b="1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2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1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95" dirty="0">
                <a:solidFill>
                  <a:srgbClr val="404040"/>
                </a:solidFill>
                <a:latin typeface="Tahoma"/>
                <a:cs typeface="Tahoma"/>
              </a:rPr>
              <a:t>ест</a:t>
            </a:r>
            <a:r>
              <a:rPr sz="1800" b="1" spc="114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60" dirty="0">
                <a:solidFill>
                  <a:srgbClr val="404040"/>
                </a:solidFill>
                <a:latin typeface="Tahoma"/>
                <a:cs typeface="Tahoma"/>
              </a:rPr>
              <a:t>та</a:t>
            </a:r>
            <a:endParaRPr sz="1800">
              <a:latin typeface="Tahoma"/>
              <a:cs typeface="Tahoma"/>
            </a:endParaRPr>
          </a:p>
          <a:p>
            <a:pPr marL="213995" indent="-201930">
              <a:lnSpc>
                <a:spcPct val="100000"/>
              </a:lnSpc>
              <a:spcBef>
                <a:spcPts val="795"/>
              </a:spcBef>
              <a:buChar char="•"/>
              <a:tabLst>
                <a:tab pos="214629" algn="l"/>
              </a:tabLst>
            </a:pP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1800" b="1" spc="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4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5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1800" b="1" spc="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800" b="1" spc="-13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1800" b="1" spc="11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45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7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-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404040"/>
                </a:solidFill>
                <a:latin typeface="Tahoma"/>
                <a:cs typeface="Tahoma"/>
              </a:rPr>
              <a:t>для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пол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sz="1800" b="1" spc="-110" dirty="0">
                <a:solidFill>
                  <a:srgbClr val="404040"/>
                </a:solidFill>
                <a:latin typeface="Tahoma"/>
                <a:cs typeface="Tahoma"/>
              </a:rPr>
              <a:t>ч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ени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1800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114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2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1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100" dirty="0">
                <a:solidFill>
                  <a:srgbClr val="404040"/>
                </a:solidFill>
                <a:latin typeface="Tahoma"/>
                <a:cs typeface="Tahoma"/>
              </a:rPr>
              <a:t>ес</a:t>
            </a:r>
            <a:r>
              <a:rPr sz="1800" b="1" spc="9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114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65" dirty="0">
                <a:solidFill>
                  <a:srgbClr val="404040"/>
                </a:solidFill>
                <a:latin typeface="Tahoma"/>
                <a:cs typeface="Tahoma"/>
              </a:rPr>
              <a:t>та</a:t>
            </a:r>
            <a:endParaRPr sz="1800">
              <a:latin typeface="Tahoma"/>
              <a:cs typeface="Tahoma"/>
            </a:endParaRPr>
          </a:p>
          <a:p>
            <a:pPr marL="213360" indent="-201295">
              <a:lnSpc>
                <a:spcPct val="100000"/>
              </a:lnSpc>
              <a:spcBef>
                <a:spcPts val="795"/>
              </a:spcBef>
              <a:buChar char="•"/>
              <a:tabLst>
                <a:tab pos="213995" algn="l"/>
              </a:tabLst>
            </a:pPr>
            <a:r>
              <a:rPr sz="1800" b="1" spc="-75" dirty="0">
                <a:solidFill>
                  <a:srgbClr val="404040"/>
                </a:solidFill>
                <a:latin typeface="Tahoma"/>
                <a:cs typeface="Tahoma"/>
              </a:rPr>
              <a:t>биология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6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лл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ов</a:t>
            </a:r>
            <a:endParaRPr sz="1800">
              <a:latin typeface="Tahoma"/>
              <a:cs typeface="Tahoma"/>
            </a:endParaRPr>
          </a:p>
          <a:p>
            <a:pPr marL="213995" indent="-201930">
              <a:lnSpc>
                <a:spcPct val="100000"/>
              </a:lnSpc>
              <a:spcBef>
                <a:spcPts val="790"/>
              </a:spcBef>
              <a:buChar char="•"/>
              <a:tabLst>
                <a:tab pos="214629" algn="l"/>
              </a:tabLst>
            </a:pP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ге</a:t>
            </a:r>
            <a:r>
              <a:rPr sz="1800" b="1" spc="-3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г</a:t>
            </a:r>
            <a:r>
              <a:rPr sz="1800" b="1" spc="-65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114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220" dirty="0">
                <a:solidFill>
                  <a:srgbClr val="404040"/>
                </a:solidFill>
                <a:latin typeface="Tahoma"/>
                <a:cs typeface="Tahoma"/>
              </a:rPr>
              <a:t>ф</a:t>
            </a:r>
            <a:r>
              <a:rPr sz="1800" b="1" spc="-13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45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7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80" dirty="0">
                <a:solidFill>
                  <a:srgbClr val="404040"/>
                </a:solidFill>
                <a:latin typeface="Tahoma"/>
                <a:cs typeface="Tahoma"/>
              </a:rPr>
              <a:t>ба</a:t>
            </a:r>
            <a:r>
              <a:rPr sz="1800" b="1" spc="-120" dirty="0">
                <a:solidFill>
                  <a:srgbClr val="404040"/>
                </a:solidFill>
                <a:latin typeface="Tahoma"/>
                <a:cs typeface="Tahoma"/>
              </a:rPr>
              <a:t>ллов</a:t>
            </a:r>
            <a:endParaRPr sz="1800">
              <a:latin typeface="Tahoma"/>
              <a:cs typeface="Tahoma"/>
            </a:endParaRPr>
          </a:p>
          <a:p>
            <a:pPr marL="213360" indent="-201295">
              <a:lnSpc>
                <a:spcPct val="100000"/>
              </a:lnSpc>
              <a:spcBef>
                <a:spcPts val="770"/>
              </a:spcBef>
              <a:buChar char="•"/>
              <a:tabLst>
                <a:tab pos="213995" algn="l"/>
              </a:tabLst>
            </a:pPr>
            <a:r>
              <a:rPr sz="1800" b="1" spc="15" dirty="0">
                <a:solidFill>
                  <a:srgbClr val="404040"/>
                </a:solidFill>
                <a:latin typeface="Tahoma"/>
                <a:cs typeface="Tahoma"/>
              </a:rPr>
              <a:t>иност</a:t>
            </a:r>
            <a:r>
              <a:rPr sz="1800" b="1" spc="30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105" dirty="0">
                <a:solidFill>
                  <a:srgbClr val="404040"/>
                </a:solidFill>
                <a:latin typeface="Tahoma"/>
                <a:cs typeface="Tahoma"/>
              </a:rPr>
              <a:t>нн</a:t>
            </a:r>
            <a:r>
              <a:rPr sz="1800" b="1" spc="-12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1800" b="1" spc="-95" dirty="0">
                <a:solidFill>
                  <a:srgbClr val="404040"/>
                </a:solidFill>
                <a:latin typeface="Tahoma"/>
                <a:cs typeface="Tahoma"/>
              </a:rPr>
              <a:t>й</a:t>
            </a:r>
            <a:r>
              <a:rPr sz="1800" b="1" spc="-1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404040"/>
                </a:solidFill>
                <a:latin typeface="Tahoma"/>
                <a:cs typeface="Tahoma"/>
              </a:rPr>
              <a:t>яз</a:t>
            </a:r>
            <a:r>
              <a:rPr sz="1800" b="1" spc="-175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1800" b="1" spc="-12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лл</a:t>
            </a:r>
            <a:r>
              <a:rPr sz="1800" b="1" spc="11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endParaRPr sz="1800">
              <a:latin typeface="Tahoma"/>
              <a:cs typeface="Tahoma"/>
            </a:endParaRPr>
          </a:p>
          <a:p>
            <a:pPr marL="213995" indent="-201930">
              <a:lnSpc>
                <a:spcPct val="100000"/>
              </a:lnSpc>
              <a:spcBef>
                <a:spcPts val="795"/>
              </a:spcBef>
              <a:buChar char="•"/>
              <a:tabLst>
                <a:tab pos="214629" algn="l"/>
              </a:tabLst>
            </a:pPr>
            <a:r>
              <a:rPr sz="1800" b="1" spc="20" dirty="0">
                <a:solidFill>
                  <a:srgbClr val="404040"/>
                </a:solidFill>
                <a:latin typeface="Tahoma"/>
                <a:cs typeface="Tahoma"/>
              </a:rPr>
              <a:t>инфо</a:t>
            </a:r>
            <a:r>
              <a:rPr sz="1800" b="1" spc="30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1800" b="1" spc="8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800" b="1" spc="-13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1800" b="1" spc="11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45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4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4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4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19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1800" b="1" spc="-19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1800" b="1" spc="11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endParaRPr sz="1800">
              <a:latin typeface="Tahoma"/>
              <a:cs typeface="Tahoma"/>
            </a:endParaRPr>
          </a:p>
          <a:p>
            <a:pPr marL="213360" indent="-201295">
              <a:lnSpc>
                <a:spcPct val="100000"/>
              </a:lnSpc>
              <a:spcBef>
                <a:spcPts val="790"/>
              </a:spcBef>
              <a:buChar char="•"/>
              <a:tabLst>
                <a:tab pos="213995" algn="l"/>
              </a:tabLst>
            </a:pPr>
            <a:r>
              <a:rPr sz="1800" b="1" spc="40" dirty="0">
                <a:solidFill>
                  <a:srgbClr val="404040"/>
                </a:solidFill>
                <a:latin typeface="Tahoma"/>
                <a:cs typeface="Tahoma"/>
              </a:rPr>
              <a:t>исто</a:t>
            </a:r>
            <a:r>
              <a:rPr sz="1800" b="1" spc="50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лл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ов</a:t>
            </a:r>
            <a:endParaRPr sz="1800">
              <a:latin typeface="Tahoma"/>
              <a:cs typeface="Tahoma"/>
            </a:endParaRPr>
          </a:p>
          <a:p>
            <a:pPr marL="213360" indent="-201295">
              <a:lnSpc>
                <a:spcPct val="100000"/>
              </a:lnSpc>
              <a:spcBef>
                <a:spcPts val="770"/>
              </a:spcBef>
              <a:buChar char="•"/>
              <a:tabLst>
                <a:tab pos="213995" algn="l"/>
              </a:tabLst>
            </a:pP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лите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1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1800" b="1" spc="20" dirty="0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sz="1800" b="1" spc="65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11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2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лл</a:t>
            </a:r>
            <a:r>
              <a:rPr sz="1800" b="1" spc="11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endParaRPr sz="1800">
              <a:latin typeface="Tahoma"/>
              <a:cs typeface="Tahoma"/>
            </a:endParaRPr>
          </a:p>
          <a:p>
            <a:pPr marL="213995" indent="-201930">
              <a:lnSpc>
                <a:spcPts val="2055"/>
              </a:lnSpc>
              <a:spcBef>
                <a:spcPts val="795"/>
              </a:spcBef>
              <a:buChar char="•"/>
              <a:tabLst>
                <a:tab pos="214629" algn="l"/>
              </a:tabLst>
            </a:pPr>
            <a:r>
              <a:rPr sz="1800" b="1" spc="5" dirty="0">
                <a:solidFill>
                  <a:srgbClr val="404040"/>
                </a:solidFill>
                <a:latin typeface="Tahoma"/>
                <a:cs typeface="Tahoma"/>
              </a:rPr>
              <a:t>обществознание</a:t>
            </a:r>
            <a:r>
              <a:rPr sz="18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45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42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балла</a:t>
            </a:r>
            <a:r>
              <a:rPr sz="18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(в</a:t>
            </a:r>
            <a:r>
              <a:rPr sz="18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2020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Tahoma"/>
                <a:cs typeface="Tahoma"/>
              </a:rPr>
              <a:t>году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Tahoma"/>
                <a:cs typeface="Tahoma"/>
              </a:rPr>
              <a:t>минимум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055"/>
              </a:lnSpc>
            </a:pP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бы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404040"/>
                </a:solidFill>
                <a:latin typeface="Tahoma"/>
                <a:cs typeface="Tahoma"/>
              </a:rPr>
              <a:t>р</a:t>
            </a:r>
            <a:r>
              <a:rPr sz="1800" b="1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вен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4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18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лл</a:t>
            </a:r>
            <a:r>
              <a:rPr sz="1800" b="1" spc="12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5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1800" b="1" spc="-150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1800" b="1" spc="-155" dirty="0">
                <a:solidFill>
                  <a:srgbClr val="404040"/>
                </a:solidFill>
                <a:latin typeface="Tahoma"/>
                <a:cs typeface="Tahoma"/>
              </a:rPr>
              <a:t>;</a:t>
            </a:r>
            <a:endParaRPr sz="1800">
              <a:latin typeface="Tahoma"/>
              <a:cs typeface="Tahoma"/>
            </a:endParaRPr>
          </a:p>
          <a:p>
            <a:pPr marL="213360" indent="-201295">
              <a:lnSpc>
                <a:spcPct val="100000"/>
              </a:lnSpc>
              <a:spcBef>
                <a:spcPts val="790"/>
              </a:spcBef>
              <a:buChar char="•"/>
              <a:tabLst>
                <a:tab pos="213995" algn="l"/>
              </a:tabLst>
            </a:pPr>
            <a:r>
              <a:rPr sz="1800" b="1" spc="220" dirty="0">
                <a:solidFill>
                  <a:srgbClr val="404040"/>
                </a:solidFill>
                <a:latin typeface="Tahoma"/>
                <a:cs typeface="Tahoma"/>
              </a:rPr>
              <a:t>ф</a:t>
            </a:r>
            <a:r>
              <a:rPr sz="1800" b="1" spc="-13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800" b="1" spc="-105" dirty="0">
                <a:solidFill>
                  <a:srgbClr val="404040"/>
                </a:solidFill>
                <a:latin typeface="Tahoma"/>
                <a:cs typeface="Tahoma"/>
              </a:rPr>
              <a:t>з</a:t>
            </a:r>
            <a:r>
              <a:rPr sz="1800" b="1" spc="-114" dirty="0">
                <a:solidFill>
                  <a:srgbClr val="404040"/>
                </a:solidFill>
                <a:latin typeface="Tahoma"/>
                <a:cs typeface="Tahoma"/>
              </a:rPr>
              <a:t>ик</a:t>
            </a:r>
            <a:r>
              <a:rPr sz="1800" b="1" spc="11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6</a:t>
            </a:r>
            <a:r>
              <a:rPr sz="18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8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лл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ов</a:t>
            </a:r>
            <a:endParaRPr sz="1800">
              <a:latin typeface="Tahoma"/>
              <a:cs typeface="Tahoma"/>
            </a:endParaRPr>
          </a:p>
          <a:p>
            <a:pPr marL="213360" indent="-201295">
              <a:lnSpc>
                <a:spcPct val="100000"/>
              </a:lnSpc>
              <a:spcBef>
                <a:spcPts val="770"/>
              </a:spcBef>
              <a:buChar char="•"/>
              <a:tabLst>
                <a:tab pos="213995" algn="l"/>
              </a:tabLst>
            </a:pPr>
            <a:r>
              <a:rPr sz="1800" b="1" spc="-45" dirty="0">
                <a:solidFill>
                  <a:srgbClr val="404040"/>
                </a:solidFill>
                <a:latin typeface="Tahoma"/>
                <a:cs typeface="Tahoma"/>
              </a:rPr>
              <a:t>хим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25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18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1800" b="1" spc="-140" dirty="0">
                <a:solidFill>
                  <a:srgbClr val="404040"/>
                </a:solidFill>
                <a:latin typeface="Tahoma"/>
                <a:cs typeface="Tahoma"/>
              </a:rPr>
              <a:t>9</a:t>
            </a:r>
            <a:r>
              <a:rPr sz="18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1800" b="1" spc="90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800" b="1" spc="-20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1800" b="1" spc="-19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1800" b="1" spc="-50" dirty="0">
                <a:solidFill>
                  <a:srgbClr val="404040"/>
                </a:solidFill>
                <a:latin typeface="Tahoma"/>
                <a:cs typeface="Tahoma"/>
              </a:rPr>
              <a:t>ов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317" y="648157"/>
            <a:ext cx="59016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85" dirty="0">
                <a:solidFill>
                  <a:srgbClr val="FF0000"/>
                </a:solidFill>
              </a:rPr>
              <a:t>Распис</a:t>
            </a:r>
            <a:r>
              <a:rPr sz="4000" spc="75" dirty="0">
                <a:solidFill>
                  <a:srgbClr val="FF0000"/>
                </a:solidFill>
              </a:rPr>
              <a:t>а</a:t>
            </a:r>
            <a:r>
              <a:rPr sz="4000" spc="-204" dirty="0">
                <a:solidFill>
                  <a:srgbClr val="FF0000"/>
                </a:solidFill>
              </a:rPr>
              <a:t>н</a:t>
            </a:r>
            <a:r>
              <a:rPr sz="4000" spc="-215" dirty="0">
                <a:solidFill>
                  <a:srgbClr val="FF0000"/>
                </a:solidFill>
              </a:rPr>
              <a:t>и</a:t>
            </a:r>
            <a:r>
              <a:rPr sz="4000" spc="190" dirty="0">
                <a:solidFill>
                  <a:srgbClr val="FF0000"/>
                </a:solidFill>
              </a:rPr>
              <a:t>е</a:t>
            </a:r>
            <a:r>
              <a:rPr sz="4000" spc="-95" dirty="0">
                <a:solidFill>
                  <a:srgbClr val="FF0000"/>
                </a:solidFill>
              </a:rPr>
              <a:t> </a:t>
            </a:r>
            <a:r>
              <a:rPr sz="4000" spc="-110" dirty="0">
                <a:solidFill>
                  <a:srgbClr val="FF0000"/>
                </a:solidFill>
              </a:rPr>
              <a:t>ЕГ</a:t>
            </a:r>
            <a:r>
              <a:rPr sz="4000" spc="-120" dirty="0">
                <a:solidFill>
                  <a:srgbClr val="FF0000"/>
                </a:solidFill>
              </a:rPr>
              <a:t>Э</a:t>
            </a:r>
            <a:r>
              <a:rPr sz="4000" spc="-50" dirty="0">
                <a:solidFill>
                  <a:srgbClr val="FF0000"/>
                </a:solidFill>
              </a:rPr>
              <a:t> </a:t>
            </a:r>
            <a:r>
              <a:rPr sz="4000" spc="-545" dirty="0">
                <a:solidFill>
                  <a:srgbClr val="FF0000"/>
                </a:solidFill>
              </a:rPr>
              <a:t>–</a:t>
            </a:r>
            <a:r>
              <a:rPr sz="4000" spc="-60" dirty="0">
                <a:solidFill>
                  <a:srgbClr val="FF0000"/>
                </a:solidFill>
              </a:rPr>
              <a:t> </a:t>
            </a:r>
            <a:r>
              <a:rPr sz="4000" spc="-295" dirty="0">
                <a:solidFill>
                  <a:srgbClr val="FF0000"/>
                </a:solidFill>
              </a:rPr>
              <a:t>2025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40382" y="1930146"/>
            <a:ext cx="6396990" cy="454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marR="244475" algn="ctr">
              <a:lnSpc>
                <a:spcPct val="100000"/>
              </a:lnSpc>
              <a:spcBef>
                <a:spcPts val="100"/>
              </a:spcBef>
            </a:pPr>
            <a:r>
              <a:rPr sz="3600" b="1" spc="20" dirty="0">
                <a:solidFill>
                  <a:srgbClr val="006FC0"/>
                </a:solidFill>
                <a:latin typeface="Tahoma"/>
                <a:cs typeface="Tahoma"/>
              </a:rPr>
              <a:t>Досрочная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120" dirty="0">
                <a:solidFill>
                  <a:srgbClr val="006FC0"/>
                </a:solidFill>
                <a:latin typeface="Tahoma"/>
                <a:cs typeface="Tahoma"/>
              </a:rPr>
              <a:t>сдач</a:t>
            </a:r>
            <a:r>
              <a:rPr sz="3600" b="1" spc="130" dirty="0">
                <a:solidFill>
                  <a:srgbClr val="006FC0"/>
                </a:solidFill>
                <a:latin typeface="Tahoma"/>
                <a:cs typeface="Tahoma"/>
              </a:rPr>
              <a:t>а</a:t>
            </a:r>
            <a:r>
              <a:rPr sz="3600" b="1" spc="-8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380" dirty="0">
                <a:solidFill>
                  <a:srgbClr val="006FC0"/>
                </a:solidFill>
                <a:latin typeface="Tahoma"/>
                <a:cs typeface="Tahoma"/>
              </a:rPr>
              <a:t>Е</a:t>
            </a:r>
            <a:r>
              <a:rPr sz="3600" b="1" spc="-360" dirty="0">
                <a:solidFill>
                  <a:srgbClr val="006FC0"/>
                </a:solidFill>
                <a:latin typeface="Tahoma"/>
                <a:cs typeface="Tahoma"/>
              </a:rPr>
              <a:t>Г</a:t>
            </a:r>
            <a:r>
              <a:rPr sz="3600" b="1" spc="400" dirty="0">
                <a:solidFill>
                  <a:srgbClr val="006FC0"/>
                </a:solidFill>
                <a:latin typeface="Tahoma"/>
                <a:cs typeface="Tahoma"/>
              </a:rPr>
              <a:t>Э</a:t>
            </a:r>
            <a:r>
              <a:rPr sz="3600" b="1" spc="-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495" dirty="0">
                <a:solidFill>
                  <a:srgbClr val="006FC0"/>
                </a:solidFill>
                <a:latin typeface="Tahoma"/>
                <a:cs typeface="Tahoma"/>
              </a:rPr>
              <a:t>–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285" dirty="0">
                <a:solidFill>
                  <a:srgbClr val="006FC0"/>
                </a:solidFill>
                <a:latin typeface="Tahoma"/>
                <a:cs typeface="Tahoma"/>
              </a:rPr>
              <a:t>с  </a:t>
            </a:r>
            <a:r>
              <a:rPr sz="3600" b="1" spc="-280" dirty="0">
                <a:solidFill>
                  <a:srgbClr val="006FC0"/>
                </a:solidFill>
                <a:latin typeface="Tahoma"/>
                <a:cs typeface="Tahoma"/>
              </a:rPr>
              <a:t>2</a:t>
            </a:r>
            <a:r>
              <a:rPr sz="3600" b="1" spc="-275" dirty="0">
                <a:solidFill>
                  <a:srgbClr val="006FC0"/>
                </a:solidFill>
                <a:latin typeface="Tahoma"/>
                <a:cs typeface="Tahoma"/>
              </a:rPr>
              <a:t>2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135" dirty="0">
                <a:solidFill>
                  <a:srgbClr val="006FC0"/>
                </a:solidFill>
                <a:latin typeface="Tahoma"/>
                <a:cs typeface="Tahoma"/>
              </a:rPr>
              <a:t>марта</a:t>
            </a:r>
            <a:r>
              <a:rPr sz="3600" b="1" spc="-3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п</a:t>
            </a:r>
            <a:r>
              <a:rPr sz="3600" b="1" spc="-40" dirty="0">
                <a:solidFill>
                  <a:srgbClr val="006FC0"/>
                </a:solidFill>
                <a:latin typeface="Tahoma"/>
                <a:cs typeface="Tahoma"/>
              </a:rPr>
              <a:t>о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280" dirty="0">
                <a:solidFill>
                  <a:srgbClr val="006FC0"/>
                </a:solidFill>
                <a:latin typeface="Tahoma"/>
                <a:cs typeface="Tahoma"/>
              </a:rPr>
              <a:t>2</a:t>
            </a:r>
            <a:r>
              <a:rPr sz="3600" b="1" spc="-275" dirty="0">
                <a:solidFill>
                  <a:srgbClr val="006FC0"/>
                </a:solidFill>
                <a:latin typeface="Tahoma"/>
                <a:cs typeface="Tahoma"/>
              </a:rPr>
              <a:t>2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80" dirty="0">
                <a:solidFill>
                  <a:srgbClr val="006FC0"/>
                </a:solidFill>
                <a:latin typeface="Tahoma"/>
                <a:cs typeface="Tahoma"/>
              </a:rPr>
              <a:t>апр</a:t>
            </a:r>
            <a:r>
              <a:rPr sz="3600" b="1" spc="85" dirty="0">
                <a:solidFill>
                  <a:srgbClr val="006FC0"/>
                </a:solidFill>
                <a:latin typeface="Tahoma"/>
                <a:cs typeface="Tahoma"/>
              </a:rPr>
              <a:t>е</a:t>
            </a:r>
            <a:r>
              <a:rPr sz="3600" b="1" spc="-355" dirty="0">
                <a:solidFill>
                  <a:srgbClr val="006FC0"/>
                </a:solidFill>
                <a:latin typeface="Tahoma"/>
                <a:cs typeface="Tahoma"/>
              </a:rPr>
              <a:t>ля</a:t>
            </a:r>
            <a:endParaRPr sz="36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</a:pPr>
            <a:r>
              <a:rPr sz="3600" b="1" spc="-280" dirty="0">
                <a:solidFill>
                  <a:srgbClr val="006FC0"/>
                </a:solidFill>
                <a:latin typeface="Tahoma"/>
                <a:cs typeface="Tahoma"/>
              </a:rPr>
              <a:t>202</a:t>
            </a:r>
            <a:r>
              <a:rPr sz="3600" b="1" spc="-275" dirty="0">
                <a:solidFill>
                  <a:srgbClr val="006FC0"/>
                </a:solidFill>
                <a:latin typeface="Tahoma"/>
                <a:cs typeface="Tahoma"/>
              </a:rPr>
              <a:t>5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15" dirty="0">
                <a:solidFill>
                  <a:srgbClr val="006FC0"/>
                </a:solidFill>
                <a:latin typeface="Tahoma"/>
                <a:cs typeface="Tahoma"/>
              </a:rPr>
              <a:t>года</a:t>
            </a:r>
            <a:endParaRPr sz="3600">
              <a:latin typeface="Tahoma"/>
              <a:cs typeface="Tahoma"/>
            </a:endParaRPr>
          </a:p>
          <a:p>
            <a:pPr marL="70485" marR="59055" algn="ctr">
              <a:lnSpc>
                <a:spcPct val="100000"/>
              </a:lnSpc>
              <a:spcBef>
                <a:spcPts val="1010"/>
              </a:spcBef>
            </a:pPr>
            <a:r>
              <a:rPr sz="3600" b="1" dirty="0">
                <a:solidFill>
                  <a:srgbClr val="006FC0"/>
                </a:solidFill>
                <a:latin typeface="Tahoma"/>
                <a:cs typeface="Tahoma"/>
              </a:rPr>
              <a:t>Основные</a:t>
            </a:r>
            <a:r>
              <a:rPr sz="3600" b="1" spc="-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30" dirty="0">
                <a:solidFill>
                  <a:srgbClr val="006FC0"/>
                </a:solidFill>
                <a:latin typeface="Tahoma"/>
                <a:cs typeface="Tahoma"/>
              </a:rPr>
              <a:t>сроки</a:t>
            </a:r>
            <a:r>
              <a:rPr sz="3600" b="1" spc="-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105" dirty="0">
                <a:solidFill>
                  <a:srgbClr val="006FC0"/>
                </a:solidFill>
                <a:latin typeface="Tahoma"/>
                <a:cs typeface="Tahoma"/>
              </a:rPr>
              <a:t>ЕГЭ</a:t>
            </a:r>
            <a:r>
              <a:rPr sz="3600" b="1" spc="-3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40" dirty="0">
                <a:solidFill>
                  <a:srgbClr val="006FC0"/>
                </a:solidFill>
                <a:latin typeface="Tahoma"/>
                <a:cs typeface="Tahoma"/>
              </a:rPr>
              <a:t>-</a:t>
            </a:r>
            <a:r>
              <a:rPr sz="3600" b="1" spc="-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405" dirty="0">
                <a:solidFill>
                  <a:srgbClr val="006FC0"/>
                </a:solidFill>
                <a:latin typeface="Tahoma"/>
                <a:cs typeface="Tahoma"/>
              </a:rPr>
              <a:t>с</a:t>
            </a:r>
            <a:r>
              <a:rPr sz="3600" b="1" spc="-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280" dirty="0">
                <a:solidFill>
                  <a:srgbClr val="006FC0"/>
                </a:solidFill>
                <a:latin typeface="Tahoma"/>
                <a:cs typeface="Tahoma"/>
              </a:rPr>
              <a:t>23 </a:t>
            </a:r>
            <a:r>
              <a:rPr sz="3600" b="1" spc="-10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ahoma"/>
                <a:cs typeface="Tahoma"/>
              </a:rPr>
              <a:t>ма</a:t>
            </a:r>
            <a:r>
              <a:rPr sz="3600" b="1" dirty="0">
                <a:solidFill>
                  <a:srgbClr val="006FC0"/>
                </a:solidFill>
                <a:latin typeface="Tahoma"/>
                <a:cs typeface="Tahoma"/>
              </a:rPr>
              <a:t>я</a:t>
            </a:r>
            <a:r>
              <a:rPr sz="36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п</a:t>
            </a:r>
            <a:r>
              <a:rPr sz="3600" b="1" spc="-40" dirty="0">
                <a:solidFill>
                  <a:srgbClr val="006FC0"/>
                </a:solidFill>
                <a:latin typeface="Tahoma"/>
                <a:cs typeface="Tahoma"/>
              </a:rPr>
              <a:t>о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280" dirty="0">
                <a:solidFill>
                  <a:srgbClr val="006FC0"/>
                </a:solidFill>
                <a:latin typeface="Tahoma"/>
                <a:cs typeface="Tahoma"/>
              </a:rPr>
              <a:t>2</a:t>
            </a:r>
            <a:r>
              <a:rPr sz="3600" b="1" spc="-275" dirty="0">
                <a:solidFill>
                  <a:srgbClr val="006FC0"/>
                </a:solidFill>
                <a:latin typeface="Tahoma"/>
                <a:cs typeface="Tahoma"/>
              </a:rPr>
              <a:t>1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170" dirty="0">
                <a:solidFill>
                  <a:srgbClr val="006FC0"/>
                </a:solidFill>
                <a:latin typeface="Tahoma"/>
                <a:cs typeface="Tahoma"/>
              </a:rPr>
              <a:t>и</a:t>
            </a:r>
            <a:r>
              <a:rPr sz="3600" b="1" spc="-220" dirty="0">
                <a:solidFill>
                  <a:srgbClr val="006FC0"/>
                </a:solidFill>
                <a:latin typeface="Tahoma"/>
                <a:cs typeface="Tahoma"/>
              </a:rPr>
              <a:t>ю</a:t>
            </a:r>
            <a:r>
              <a:rPr sz="3600" b="1" spc="-254" dirty="0">
                <a:solidFill>
                  <a:srgbClr val="006FC0"/>
                </a:solidFill>
                <a:latin typeface="Tahoma"/>
                <a:cs typeface="Tahoma"/>
              </a:rPr>
              <a:t>ня</a:t>
            </a:r>
            <a:endParaRPr sz="3600">
              <a:latin typeface="Tahoma"/>
              <a:cs typeface="Tahom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006FC0"/>
                </a:solidFill>
                <a:latin typeface="Tahoma"/>
                <a:cs typeface="Tahoma"/>
              </a:rPr>
              <a:t>Даты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185" dirty="0">
                <a:solidFill>
                  <a:srgbClr val="006FC0"/>
                </a:solidFill>
                <a:latin typeface="Tahoma"/>
                <a:cs typeface="Tahoma"/>
              </a:rPr>
              <a:t>п</a:t>
            </a:r>
            <a:r>
              <a:rPr sz="3600" b="1" spc="120" dirty="0">
                <a:solidFill>
                  <a:srgbClr val="006FC0"/>
                </a:solidFill>
                <a:latin typeface="Tahoma"/>
                <a:cs typeface="Tahoma"/>
              </a:rPr>
              <a:t>ересда</a:t>
            </a:r>
            <a:r>
              <a:rPr sz="3600" b="1" spc="110" dirty="0">
                <a:solidFill>
                  <a:srgbClr val="006FC0"/>
                </a:solidFill>
                <a:latin typeface="Tahoma"/>
                <a:cs typeface="Tahoma"/>
              </a:rPr>
              <a:t>ч</a:t>
            </a:r>
            <a:r>
              <a:rPr sz="3600" b="1" spc="-185" dirty="0">
                <a:solidFill>
                  <a:srgbClr val="006FC0"/>
                </a:solidFill>
                <a:latin typeface="Tahoma"/>
                <a:cs typeface="Tahoma"/>
              </a:rPr>
              <a:t>и</a:t>
            </a:r>
            <a:r>
              <a:rPr sz="3600" b="1" spc="-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495" dirty="0">
                <a:solidFill>
                  <a:srgbClr val="006FC0"/>
                </a:solidFill>
                <a:latin typeface="Tahoma"/>
                <a:cs typeface="Tahoma"/>
              </a:rPr>
              <a:t>–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204" dirty="0">
                <a:solidFill>
                  <a:srgbClr val="006FC0"/>
                </a:solidFill>
                <a:latin typeface="Tahoma"/>
                <a:cs typeface="Tahoma"/>
              </a:rPr>
              <a:t>4,</a:t>
            </a:r>
            <a:r>
              <a:rPr sz="3600" b="1" spc="-270" dirty="0">
                <a:solidFill>
                  <a:srgbClr val="006FC0"/>
                </a:solidFill>
                <a:latin typeface="Tahoma"/>
                <a:cs typeface="Tahoma"/>
              </a:rPr>
              <a:t>5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229" dirty="0">
                <a:solidFill>
                  <a:srgbClr val="006FC0"/>
                </a:solidFill>
                <a:latin typeface="Tahoma"/>
                <a:cs typeface="Tahoma"/>
              </a:rPr>
              <a:t>июля  </a:t>
            </a:r>
            <a:r>
              <a:rPr sz="3600" b="1" spc="-135" dirty="0">
                <a:solidFill>
                  <a:srgbClr val="006FC0"/>
                </a:solidFill>
                <a:latin typeface="Tahoma"/>
                <a:cs typeface="Tahoma"/>
              </a:rPr>
              <a:t>Дополнительный</a:t>
            </a:r>
            <a:r>
              <a:rPr sz="3600" b="1" spc="-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ahoma"/>
                <a:cs typeface="Tahoma"/>
              </a:rPr>
              <a:t>период</a:t>
            </a:r>
            <a:r>
              <a:rPr sz="36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495" dirty="0">
                <a:solidFill>
                  <a:srgbClr val="006FC0"/>
                </a:solidFill>
                <a:latin typeface="Tahoma"/>
                <a:cs typeface="Tahoma"/>
              </a:rPr>
              <a:t>– </a:t>
            </a:r>
            <a:r>
              <a:rPr sz="3600" b="1" spc="-49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210" dirty="0">
                <a:solidFill>
                  <a:srgbClr val="006FC0"/>
                </a:solidFill>
                <a:latin typeface="Tahoma"/>
                <a:cs typeface="Tahoma"/>
              </a:rPr>
              <a:t>4,</a:t>
            </a:r>
            <a:r>
              <a:rPr sz="3600" b="1" spc="-270" dirty="0">
                <a:solidFill>
                  <a:srgbClr val="006FC0"/>
                </a:solidFill>
                <a:latin typeface="Tahoma"/>
                <a:cs typeface="Tahoma"/>
              </a:rPr>
              <a:t>9</a:t>
            </a:r>
            <a:r>
              <a:rPr sz="36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ahoma"/>
                <a:cs typeface="Tahoma"/>
              </a:rPr>
              <a:t>сентября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22150"/>
              <a:ext cx="1369695" cy="780415"/>
            </a:xfrm>
            <a:custGeom>
              <a:avLst/>
              <a:gdLst/>
              <a:ahLst/>
              <a:cxnLst/>
              <a:rect l="l" t="t" r="r" b="b"/>
              <a:pathLst>
                <a:path w="1369695" h="780414">
                  <a:moveTo>
                    <a:pt x="0" y="0"/>
                  </a:moveTo>
                  <a:lnTo>
                    <a:pt x="0" y="779462"/>
                  </a:lnTo>
                  <a:lnTo>
                    <a:pt x="973950" y="780201"/>
                  </a:lnTo>
                  <a:lnTo>
                    <a:pt x="983596" y="779393"/>
                  </a:lnTo>
                  <a:lnTo>
                    <a:pt x="991487" y="777264"/>
                  </a:lnTo>
                  <a:lnTo>
                    <a:pt x="997622" y="774254"/>
                  </a:lnTo>
                  <a:lnTo>
                    <a:pt x="1002004" y="770803"/>
                  </a:lnTo>
                  <a:lnTo>
                    <a:pt x="1002004" y="766104"/>
                  </a:lnTo>
                  <a:lnTo>
                    <a:pt x="1006690" y="766104"/>
                  </a:lnTo>
                  <a:lnTo>
                    <a:pt x="1362456" y="410377"/>
                  </a:lnTo>
                  <a:lnTo>
                    <a:pt x="1367742" y="401808"/>
                  </a:lnTo>
                  <a:lnTo>
                    <a:pt x="1369504" y="391073"/>
                  </a:lnTo>
                  <a:lnTo>
                    <a:pt x="1367742" y="379480"/>
                  </a:lnTo>
                  <a:lnTo>
                    <a:pt x="1362456" y="368340"/>
                  </a:lnTo>
                  <a:lnTo>
                    <a:pt x="1006690" y="17185"/>
                  </a:lnTo>
                  <a:lnTo>
                    <a:pt x="1006690" y="12359"/>
                  </a:lnTo>
                  <a:lnTo>
                    <a:pt x="1002004" y="12359"/>
                  </a:lnTo>
                  <a:lnTo>
                    <a:pt x="997622" y="8981"/>
                  </a:lnTo>
                  <a:lnTo>
                    <a:pt x="991487" y="6009"/>
                  </a:lnTo>
                  <a:lnTo>
                    <a:pt x="983596" y="3893"/>
                  </a:lnTo>
                  <a:lnTo>
                    <a:pt x="973950" y="3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5880" y="155384"/>
            <a:ext cx="6484366" cy="95840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1630" y="271018"/>
            <a:ext cx="59220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2D3092"/>
                </a:solidFill>
                <a:latin typeface="Cambria"/>
                <a:cs typeface="Cambria"/>
              </a:rPr>
              <a:t>Безопасность</a:t>
            </a:r>
            <a:r>
              <a:rPr sz="3200" spc="6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2D3092"/>
                </a:solidFill>
                <a:latin typeface="Cambria"/>
                <a:cs typeface="Cambria"/>
              </a:rPr>
              <a:t>проведения</a:t>
            </a:r>
            <a:r>
              <a:rPr sz="3200" spc="6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2D3092"/>
                </a:solidFill>
                <a:latin typeface="Cambria"/>
                <a:cs typeface="Cambria"/>
              </a:rPr>
              <a:t>ЕГЭ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1350" y="952245"/>
            <a:ext cx="59486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(Раздел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VI.</a:t>
            </a:r>
            <a:r>
              <a:rPr sz="1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п.</a:t>
            </a:r>
            <a:r>
              <a:rPr sz="1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34.</a:t>
            </a:r>
            <a:r>
              <a:rPr sz="14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Приказа</a:t>
            </a:r>
            <a:r>
              <a:rPr sz="1400" b="1" spc="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4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России</a:t>
            </a:r>
            <a:r>
              <a:rPr sz="14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от</a:t>
            </a:r>
            <a:r>
              <a:rPr sz="1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26.12.2013</a:t>
            </a:r>
            <a:r>
              <a:rPr sz="1400" b="1" spc="1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1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1400)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276" y="1748027"/>
            <a:ext cx="2593975" cy="3411220"/>
          </a:xfrm>
          <a:prstGeom prst="rect">
            <a:avLst/>
          </a:prstGeom>
          <a:solidFill>
            <a:srgbClr val="EBBAA2"/>
          </a:solidFill>
          <a:ln w="9144">
            <a:solidFill>
              <a:srgbClr val="D3781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2D3092"/>
                </a:solidFill>
                <a:latin typeface="Cambria"/>
                <a:cs typeface="Cambria"/>
              </a:rPr>
              <a:t>Обеспечение</a:t>
            </a:r>
            <a:endParaRPr sz="2000">
              <a:latin typeface="Cambria"/>
              <a:cs typeface="Cambria"/>
            </a:endParaRPr>
          </a:p>
          <a:p>
            <a:pPr marL="164465" marR="165100" indent="3175" algn="ctr">
              <a:lnSpc>
                <a:spcPct val="100000"/>
              </a:lnSpc>
            </a:pPr>
            <a:r>
              <a:rPr sz="2000" spc="-5" dirty="0">
                <a:solidFill>
                  <a:srgbClr val="2D3092"/>
                </a:solidFill>
                <a:latin typeface="Cambria"/>
                <a:cs typeface="Cambria"/>
              </a:rPr>
              <a:t>информационной </a:t>
            </a:r>
            <a:r>
              <a:rPr sz="200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2D3092"/>
                </a:solidFill>
                <a:latin typeface="Cambria"/>
                <a:cs typeface="Cambria"/>
              </a:rPr>
              <a:t>безопасности </a:t>
            </a:r>
            <a:r>
              <a:rPr sz="2000" spc="-10" dirty="0">
                <a:solidFill>
                  <a:srgbClr val="2D3092"/>
                </a:solidFill>
                <a:latin typeface="Cambria"/>
                <a:cs typeface="Cambria"/>
              </a:rPr>
              <a:t>ЕГЭ </a:t>
            </a:r>
            <a:r>
              <a:rPr sz="2000" spc="-5" dirty="0">
                <a:solidFill>
                  <a:srgbClr val="2D3092"/>
                </a:solidFill>
                <a:latin typeface="Cambria"/>
                <a:cs typeface="Cambria"/>
              </a:rPr>
              <a:t>и </a:t>
            </a:r>
            <a:r>
              <a:rPr sz="2000" spc="-434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2D3092"/>
                </a:solidFill>
                <a:latin typeface="Cambria"/>
                <a:cs typeface="Cambria"/>
              </a:rPr>
              <a:t>избежание</a:t>
            </a:r>
            <a:r>
              <a:rPr sz="2000" spc="1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2D3092"/>
                </a:solidFill>
                <a:latin typeface="Cambria"/>
                <a:cs typeface="Cambria"/>
              </a:rPr>
              <a:t>утечек </a:t>
            </a:r>
            <a:r>
              <a:rPr sz="2000" spc="-10" dirty="0">
                <a:solidFill>
                  <a:srgbClr val="2D3092"/>
                </a:solidFill>
                <a:latin typeface="Cambria"/>
                <a:cs typeface="Cambria"/>
              </a:rPr>
              <a:t> контрольно-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2D3092"/>
                </a:solidFill>
                <a:latin typeface="Cambria"/>
                <a:cs typeface="Cambria"/>
              </a:rPr>
              <a:t>измерительных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2D3092"/>
                </a:solidFill>
                <a:latin typeface="Cambria"/>
                <a:cs typeface="Cambria"/>
              </a:rPr>
              <a:t>материалов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9184" y="1533144"/>
            <a:ext cx="4825365" cy="1188720"/>
          </a:xfrm>
          <a:prstGeom prst="rect">
            <a:avLst/>
          </a:prstGeom>
          <a:solidFill>
            <a:srgbClr val="B8CDE4">
              <a:alpha val="30979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u="heavy" spc="-15" dirty="0">
                <a:solidFill>
                  <a:srgbClr val="2D3092"/>
                </a:solidFill>
                <a:uFill>
                  <a:solidFill>
                    <a:srgbClr val="2D3092"/>
                  </a:solidFill>
                </a:uFill>
                <a:latin typeface="Cambria"/>
                <a:cs typeface="Cambria"/>
              </a:rPr>
              <a:t>Видеонаблюдение</a:t>
            </a:r>
            <a:endParaRPr sz="200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  <a:tabLst>
                <a:tab pos="1670050" algn="l"/>
              </a:tabLst>
            </a:pPr>
            <a:r>
              <a:rPr sz="2000" b="1" spc="-15" dirty="0">
                <a:solidFill>
                  <a:srgbClr val="2D3092"/>
                </a:solidFill>
                <a:latin typeface="Cambria"/>
                <a:cs typeface="Cambria"/>
              </a:rPr>
              <a:t>100%</a:t>
            </a:r>
            <a:r>
              <a:rPr sz="2000" b="1" spc="4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2D3092"/>
                </a:solidFill>
                <a:latin typeface="Cambria"/>
                <a:cs typeface="Cambria"/>
              </a:rPr>
              <a:t>online	-</a:t>
            </a:r>
            <a:r>
              <a:rPr sz="2000" b="1" spc="-9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2D3092"/>
                </a:solidFill>
                <a:latin typeface="Cambria"/>
                <a:cs typeface="Cambria"/>
              </a:rPr>
              <a:t>ЕГЭ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9079" y="2996183"/>
            <a:ext cx="4822190" cy="868680"/>
          </a:xfrm>
          <a:prstGeom prst="rect">
            <a:avLst/>
          </a:prstGeom>
          <a:solidFill>
            <a:srgbClr val="B8CDE4">
              <a:alpha val="3097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  <a:spcBef>
                <a:spcPts val="5"/>
              </a:spcBef>
              <a:tabLst>
                <a:tab pos="1948814" algn="l"/>
              </a:tabLst>
            </a:pPr>
            <a:r>
              <a:rPr sz="1800" b="1" u="heavy" spc="-5" dirty="0">
                <a:solidFill>
                  <a:srgbClr val="2D3092"/>
                </a:solidFill>
                <a:uFill>
                  <a:solidFill>
                    <a:srgbClr val="2D3092"/>
                  </a:solidFill>
                </a:uFill>
                <a:latin typeface="Cambria"/>
                <a:cs typeface="Cambria"/>
              </a:rPr>
              <a:t>Печать</a:t>
            </a:r>
            <a:r>
              <a:rPr sz="1800" b="1" u="heavy" spc="-10" dirty="0">
                <a:solidFill>
                  <a:srgbClr val="2D3092"/>
                </a:solidFill>
                <a:uFill>
                  <a:solidFill>
                    <a:srgbClr val="2D3092"/>
                  </a:solidFill>
                </a:uFill>
                <a:latin typeface="Cambria"/>
                <a:cs typeface="Cambria"/>
              </a:rPr>
              <a:t> </a:t>
            </a:r>
            <a:r>
              <a:rPr sz="1800" b="1" u="heavy" dirty="0">
                <a:solidFill>
                  <a:srgbClr val="2D3092"/>
                </a:solidFill>
                <a:uFill>
                  <a:solidFill>
                    <a:srgbClr val="2D3092"/>
                  </a:solidFill>
                </a:uFill>
                <a:latin typeface="Cambria"/>
                <a:cs typeface="Cambria"/>
              </a:rPr>
              <a:t>КИМ</a:t>
            </a:r>
            <a:r>
              <a:rPr sz="1800" b="1" dirty="0">
                <a:solidFill>
                  <a:srgbClr val="2D3092"/>
                </a:solidFill>
                <a:latin typeface="Cambria"/>
                <a:cs typeface="Cambria"/>
              </a:rPr>
              <a:t>	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в</a:t>
            </a:r>
            <a:r>
              <a:rPr sz="1800" spc="-1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2D3092"/>
                </a:solidFill>
                <a:latin typeface="Cambria"/>
                <a:cs typeface="Cambria"/>
              </a:rPr>
              <a:t>аудиториях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2D3092"/>
                </a:solidFill>
                <a:latin typeface="Cambria"/>
                <a:cs typeface="Cambria"/>
              </a:rPr>
              <a:t>ППЭ</a:t>
            </a:r>
            <a:r>
              <a:rPr sz="1800" spc="-2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(ЕГЭ)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9079" y="4282440"/>
            <a:ext cx="4822190" cy="875030"/>
          </a:xfrm>
          <a:prstGeom prst="rect">
            <a:avLst/>
          </a:prstGeom>
          <a:solidFill>
            <a:srgbClr val="B8CDE4">
              <a:alpha val="30979"/>
            </a:srgbClr>
          </a:solidFill>
        </p:spPr>
        <p:txBody>
          <a:bodyPr vert="horz" wrap="square" lIns="0" tIns="167005" rIns="0" bIns="0" rtlCol="0">
            <a:spAutoFit/>
          </a:bodyPr>
          <a:lstStyle/>
          <a:p>
            <a:pPr marL="122555">
              <a:lnSpc>
                <a:spcPts val="2039"/>
              </a:lnSpc>
              <a:spcBef>
                <a:spcPts val="1315"/>
              </a:spcBef>
            </a:pPr>
            <a:r>
              <a:rPr sz="1700" spc="-5" dirty="0">
                <a:solidFill>
                  <a:srgbClr val="2D3092"/>
                </a:solidFill>
                <a:latin typeface="Cambria"/>
                <a:cs typeface="Cambria"/>
              </a:rPr>
              <a:t>Доставка</a:t>
            </a:r>
            <a:r>
              <a:rPr sz="1700" dirty="0">
                <a:solidFill>
                  <a:srgbClr val="2D3092"/>
                </a:solidFill>
                <a:latin typeface="Cambria"/>
                <a:cs typeface="Cambria"/>
              </a:rPr>
              <a:t> экзаменационных</a:t>
            </a:r>
            <a:r>
              <a:rPr sz="1700" spc="-6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2D3092"/>
                </a:solidFill>
                <a:latin typeface="Cambria"/>
                <a:cs typeface="Cambria"/>
              </a:rPr>
              <a:t>материалов</a:t>
            </a:r>
            <a:r>
              <a:rPr sz="1700" spc="-3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2D3092"/>
                </a:solidFill>
                <a:latin typeface="Cambria"/>
                <a:cs typeface="Cambria"/>
              </a:rPr>
              <a:t>в</a:t>
            </a:r>
            <a:r>
              <a:rPr sz="1700" spc="-1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2D3092"/>
                </a:solidFill>
                <a:latin typeface="Cambria"/>
                <a:cs typeface="Cambria"/>
              </a:rPr>
              <a:t>ППЭ</a:t>
            </a:r>
            <a:endParaRPr sz="1700">
              <a:latin typeface="Cambria"/>
              <a:cs typeface="Cambria"/>
            </a:endParaRPr>
          </a:p>
          <a:p>
            <a:pPr marL="174625">
              <a:lnSpc>
                <a:spcPct val="100000"/>
              </a:lnSpc>
            </a:pPr>
            <a:r>
              <a:rPr sz="1800" spc="5" dirty="0">
                <a:solidFill>
                  <a:srgbClr val="2D3092"/>
                </a:solidFill>
                <a:latin typeface="Cambria"/>
                <a:cs typeface="Cambria"/>
              </a:rPr>
              <a:t>ФГУП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2D3092"/>
                </a:solidFill>
                <a:latin typeface="Cambria"/>
                <a:cs typeface="Cambria"/>
              </a:rPr>
              <a:t>«Главный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 центр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специальной</a:t>
            </a:r>
            <a:r>
              <a:rPr sz="1800" spc="-3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связи»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8040" y="2484120"/>
            <a:ext cx="435863" cy="179831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160520" y="3904437"/>
            <a:ext cx="4637405" cy="1833245"/>
            <a:chOff x="4160520" y="3904437"/>
            <a:chExt cx="4637405" cy="183324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0520" y="4050741"/>
              <a:ext cx="4494022" cy="168694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13860" y="4079748"/>
              <a:ext cx="4392930" cy="1584325"/>
            </a:xfrm>
            <a:custGeom>
              <a:avLst/>
              <a:gdLst/>
              <a:ahLst/>
              <a:cxnLst/>
              <a:rect l="l" t="t" r="r" b="b"/>
              <a:pathLst>
                <a:path w="4392930" h="1584325">
                  <a:moveTo>
                    <a:pt x="0" y="0"/>
                  </a:moveTo>
                  <a:lnTo>
                    <a:pt x="4392548" y="1584172"/>
                  </a:lnTo>
                </a:path>
              </a:pathLst>
            </a:custGeom>
            <a:ln w="21336">
              <a:solidFill>
                <a:srgbClr val="DE7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3776" y="3904437"/>
              <a:ext cx="4494022" cy="1830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357116" y="3933444"/>
              <a:ext cx="4392930" cy="1728470"/>
            </a:xfrm>
            <a:custGeom>
              <a:avLst/>
              <a:gdLst/>
              <a:ahLst/>
              <a:cxnLst/>
              <a:rect l="l" t="t" r="r" b="b"/>
              <a:pathLst>
                <a:path w="4392930" h="1728470">
                  <a:moveTo>
                    <a:pt x="4392549" y="0"/>
                  </a:moveTo>
                  <a:lnTo>
                    <a:pt x="0" y="1728190"/>
                  </a:lnTo>
                </a:path>
              </a:pathLst>
            </a:custGeom>
            <a:ln w="21336">
              <a:solidFill>
                <a:srgbClr val="DE7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961" y="654558"/>
            <a:ext cx="3043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hlinkClick r:id="rId3"/>
              </a:rPr>
              <a:t>WWW.SMOTRIEGE.RU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679" y="691895"/>
            <a:ext cx="1661160" cy="7924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2664" cy="68458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6"/>
            <a:ext cx="9144000" cy="6855459"/>
            <a:chOff x="0" y="3046"/>
            <a:chExt cx="9144000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6"/>
              <a:ext cx="9144000" cy="6854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548639"/>
              <a:ext cx="1255776" cy="6004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7868" y="4509515"/>
              <a:ext cx="3024505" cy="0"/>
            </a:xfrm>
            <a:custGeom>
              <a:avLst/>
              <a:gdLst/>
              <a:ahLst/>
              <a:cxnLst/>
              <a:rect l="l" t="t" r="r" b="b"/>
              <a:pathLst>
                <a:path w="3024504">
                  <a:moveTo>
                    <a:pt x="0" y="0"/>
                  </a:moveTo>
                  <a:lnTo>
                    <a:pt x="3024378" y="0"/>
                  </a:lnTo>
                </a:path>
              </a:pathLst>
            </a:custGeom>
            <a:ln w="15240">
              <a:solidFill>
                <a:srgbClr val="DE7D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6223" y="1574749"/>
            <a:ext cx="5545455" cy="4051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325120" algn="ctr">
              <a:lnSpc>
                <a:spcPct val="100000"/>
              </a:lnSpc>
              <a:spcBef>
                <a:spcPts val="110"/>
              </a:spcBef>
            </a:pPr>
            <a:r>
              <a:rPr sz="88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Процедура </a:t>
            </a:r>
            <a:r>
              <a:rPr sz="8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800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проведения </a:t>
            </a:r>
            <a:r>
              <a:rPr sz="8800" spc="-2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8800" spc="5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8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0735" y="21335"/>
            <a:ext cx="3915029" cy="18606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357" y="648157"/>
            <a:ext cx="602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0" marR="5080" indent="-2216785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006FC0"/>
                </a:solidFill>
              </a:rPr>
              <a:t>Нормативные </a:t>
            </a:r>
            <a:r>
              <a:rPr sz="3600" spc="-35" dirty="0">
                <a:solidFill>
                  <a:srgbClr val="006FC0"/>
                </a:solidFill>
              </a:rPr>
              <a:t>документы </a:t>
            </a:r>
            <a:r>
              <a:rPr sz="3600" spc="-1040" dirty="0">
                <a:solidFill>
                  <a:srgbClr val="006FC0"/>
                </a:solidFill>
              </a:rPr>
              <a:t> </a:t>
            </a:r>
            <a:r>
              <a:rPr sz="3600" spc="-185" dirty="0">
                <a:solidFill>
                  <a:srgbClr val="006FC0"/>
                </a:solidFill>
              </a:rPr>
              <a:t>ГИА-11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21839" y="2164842"/>
            <a:ext cx="6438900" cy="3201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255" indent="-344805" algn="just">
              <a:lnSpc>
                <a:spcPct val="100000"/>
              </a:lnSpc>
              <a:spcBef>
                <a:spcPts val="90"/>
              </a:spcBef>
            </a:pPr>
            <a:r>
              <a:rPr sz="2000" spc="-170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000" spc="2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000" b="1" spc="55" dirty="0">
                <a:solidFill>
                  <a:srgbClr val="404040"/>
                </a:solidFill>
                <a:latin typeface="Tahoma"/>
                <a:cs typeface="Tahoma"/>
              </a:rPr>
              <a:t>Ст. </a:t>
            </a:r>
            <a:r>
              <a:rPr sz="2000" b="1" spc="-155" dirty="0">
                <a:solidFill>
                  <a:srgbClr val="404040"/>
                </a:solidFill>
                <a:latin typeface="Tahoma"/>
                <a:cs typeface="Tahoma"/>
              </a:rPr>
              <a:t>59</a:t>
            </a:r>
            <a:r>
              <a:rPr sz="2000" b="1" spc="2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Федерального 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закона </a:t>
            </a:r>
            <a:r>
              <a:rPr sz="2000" b="1" spc="-105" dirty="0">
                <a:solidFill>
                  <a:srgbClr val="404040"/>
                </a:solidFill>
                <a:latin typeface="Tahoma"/>
                <a:cs typeface="Tahoma"/>
              </a:rPr>
              <a:t>«Об 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образовании </a:t>
            </a:r>
            <a:r>
              <a:rPr sz="20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spc="-1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Российской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Федерации»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404040"/>
                </a:solidFill>
                <a:latin typeface="Tahoma"/>
                <a:cs typeface="Tahoma"/>
              </a:rPr>
              <a:t>от</a:t>
            </a:r>
            <a:r>
              <a:rPr sz="2000" b="1" spc="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404040"/>
                </a:solidFill>
                <a:latin typeface="Tahoma"/>
                <a:cs typeface="Tahoma"/>
              </a:rPr>
              <a:t>29.12.2012</a:t>
            </a:r>
            <a:r>
              <a:rPr sz="2000" b="1" spc="-1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254" dirty="0">
                <a:solidFill>
                  <a:srgbClr val="404040"/>
                </a:solidFill>
                <a:latin typeface="Tahoma"/>
                <a:cs typeface="Tahoma"/>
              </a:rPr>
              <a:t>№ </a:t>
            </a:r>
            <a:r>
              <a:rPr sz="2000" b="1" spc="-2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65" dirty="0">
                <a:solidFill>
                  <a:srgbClr val="404040"/>
                </a:solidFill>
                <a:latin typeface="Tahoma"/>
                <a:cs typeface="Tahoma"/>
              </a:rPr>
              <a:t>273-ФЗ</a:t>
            </a:r>
            <a:endParaRPr sz="2000">
              <a:latin typeface="Tahoma"/>
              <a:cs typeface="Tahom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10"/>
              </a:spcBef>
            </a:pPr>
            <a:r>
              <a:rPr sz="2000" spc="-170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000" spc="-165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Порядок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проведения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государственной 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итоговой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404040"/>
                </a:solidFill>
                <a:latin typeface="Tahoma"/>
                <a:cs typeface="Tahoma"/>
              </a:rPr>
              <a:t>аттестации</a:t>
            </a:r>
            <a:r>
              <a:rPr sz="2000" b="1" spc="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образовательным 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404040"/>
                </a:solidFill>
                <a:latin typeface="Tahoma"/>
                <a:cs typeface="Tahoma"/>
              </a:rPr>
              <a:t>программам среднего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общего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образования,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утвержденный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приказом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404040"/>
                </a:solidFill>
                <a:latin typeface="Tahoma"/>
                <a:cs typeface="Tahoma"/>
              </a:rPr>
              <a:t>Министерства </a:t>
            </a:r>
            <a:r>
              <a:rPr sz="2000" b="1" spc="-5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просвещения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235" dirty="0">
                <a:solidFill>
                  <a:srgbClr val="404040"/>
                </a:solidFill>
                <a:latin typeface="Tahoma"/>
                <a:cs typeface="Tahoma"/>
              </a:rPr>
              <a:t>РФ</a:t>
            </a:r>
            <a:r>
              <a:rPr sz="2000" b="1" spc="-229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Федеральной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службы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sz="2000" b="1" spc="-5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надзору</a:t>
            </a:r>
            <a:r>
              <a:rPr sz="2000" b="1" spc="2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130" dirty="0">
                <a:solidFill>
                  <a:srgbClr val="404040"/>
                </a:solidFill>
                <a:latin typeface="Tahoma"/>
                <a:cs typeface="Tahoma"/>
              </a:rPr>
              <a:t>сфере</a:t>
            </a:r>
            <a:r>
              <a:rPr sz="2000" b="1" spc="8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образования</a:t>
            </a:r>
            <a:r>
              <a:rPr sz="2000" b="1" spc="2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3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науки</a:t>
            </a:r>
            <a:r>
              <a:rPr sz="2000" b="1" spc="25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404040"/>
                </a:solidFill>
                <a:latin typeface="Tahoma"/>
                <a:cs typeface="Tahoma"/>
              </a:rPr>
              <a:t>от</a:t>
            </a:r>
            <a:endParaRPr sz="2000">
              <a:latin typeface="Tahoma"/>
              <a:cs typeface="Tahoma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r>
              <a:rPr sz="2000" b="1" spc="-270" dirty="0">
                <a:solidFill>
                  <a:srgbClr val="404040"/>
                </a:solidFill>
                <a:latin typeface="Tahoma"/>
                <a:cs typeface="Tahoma"/>
              </a:rPr>
              <a:t>____</a:t>
            </a:r>
            <a:r>
              <a:rPr sz="2000" b="1" spc="-280" dirty="0">
                <a:solidFill>
                  <a:srgbClr val="404040"/>
                </a:solidFill>
                <a:latin typeface="Tahoma"/>
                <a:cs typeface="Tahoma"/>
              </a:rPr>
              <a:t>_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254" dirty="0">
                <a:solidFill>
                  <a:srgbClr val="404040"/>
                </a:solidFill>
                <a:latin typeface="Tahoma"/>
                <a:cs typeface="Tahoma"/>
              </a:rPr>
              <a:t>№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270" dirty="0">
                <a:solidFill>
                  <a:srgbClr val="404040"/>
                </a:solidFill>
                <a:latin typeface="Tahoma"/>
                <a:cs typeface="Tahoma"/>
              </a:rPr>
              <a:t>_____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8839" y="362534"/>
            <a:ext cx="348297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solidFill>
                  <a:srgbClr val="C00000"/>
                </a:solidFill>
                <a:latin typeface="Verdana"/>
                <a:cs typeface="Verdana"/>
              </a:rPr>
              <a:t>Схема</a:t>
            </a:r>
            <a:r>
              <a:rPr sz="2200" spc="-7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C00000"/>
                </a:solidFill>
                <a:latin typeface="Verdana"/>
                <a:cs typeface="Verdana"/>
              </a:rPr>
              <a:t>допуска</a:t>
            </a:r>
            <a:r>
              <a:rPr sz="2200" spc="-4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200" spc="5" dirty="0">
                <a:solidFill>
                  <a:srgbClr val="C00000"/>
                </a:solidFill>
                <a:latin typeface="Verdana"/>
                <a:cs typeface="Verdana"/>
              </a:rPr>
              <a:t>в</a:t>
            </a:r>
            <a:r>
              <a:rPr sz="2200" spc="-4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C00000"/>
                </a:solidFill>
                <a:latin typeface="Verdana"/>
                <a:cs typeface="Verdana"/>
              </a:rPr>
              <a:t>ППЭ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598" y="2089785"/>
            <a:ext cx="82676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00000"/>
                </a:solidFill>
                <a:latin typeface="Verdana"/>
                <a:cs typeface="Verdana"/>
              </a:rPr>
              <a:t>К</a:t>
            </a:r>
            <a:r>
              <a:rPr sz="2000" b="1" dirty="0">
                <a:solidFill>
                  <a:srgbClr val="C00000"/>
                </a:solidFill>
                <a:latin typeface="Verdana"/>
                <a:cs typeface="Verdana"/>
              </a:rPr>
              <a:t>П</a:t>
            </a: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П</a:t>
            </a:r>
            <a:r>
              <a:rPr sz="2000" b="1" spc="-10" dirty="0">
                <a:solidFill>
                  <a:srgbClr val="C00000"/>
                </a:solidFill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0551" y="4291584"/>
            <a:ext cx="6400800" cy="1801495"/>
          </a:xfrm>
          <a:custGeom>
            <a:avLst/>
            <a:gdLst/>
            <a:ahLst/>
            <a:cxnLst/>
            <a:rect l="l" t="t" r="r" b="b"/>
            <a:pathLst>
              <a:path w="6400800" h="1801495">
                <a:moveTo>
                  <a:pt x="6400800" y="0"/>
                </a:moveTo>
                <a:lnTo>
                  <a:pt x="0" y="0"/>
                </a:lnTo>
                <a:lnTo>
                  <a:pt x="0" y="1801368"/>
                </a:lnTo>
                <a:lnTo>
                  <a:pt x="6400800" y="1801368"/>
                </a:lnTo>
                <a:lnTo>
                  <a:pt x="6400800" y="0"/>
                </a:lnTo>
                <a:close/>
              </a:path>
            </a:pathLst>
          </a:custGeom>
          <a:solidFill>
            <a:srgbClr val="B8CDE4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4471" y="4610811"/>
            <a:ext cx="1033144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п</a:t>
            </a:r>
            <a:r>
              <a:rPr sz="1500" b="1" spc="-20" dirty="0">
                <a:solidFill>
                  <a:srgbClr val="7B230C"/>
                </a:solidFill>
                <a:latin typeface="Verdana"/>
                <a:cs typeface="Verdana"/>
              </a:rPr>
              <a:t>р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о</a:t>
            </a:r>
            <a:r>
              <a:rPr sz="1500" b="1" spc="-25" dirty="0">
                <a:solidFill>
                  <a:srgbClr val="7B230C"/>
                </a:solidFill>
                <a:latin typeface="Verdana"/>
                <a:cs typeface="Verdana"/>
              </a:rPr>
              <a:t>х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о</a:t>
            </a:r>
            <a:r>
              <a:rPr sz="1500" b="1" spc="15" dirty="0">
                <a:solidFill>
                  <a:srgbClr val="7B230C"/>
                </a:solidFill>
                <a:latin typeface="Verdana"/>
                <a:cs typeface="Verdana"/>
              </a:rPr>
              <a:t>д</a:t>
            </a:r>
            <a:r>
              <a:rPr sz="1500" b="1" spc="-20" dirty="0">
                <a:solidFill>
                  <a:srgbClr val="7B230C"/>
                </a:solidFill>
                <a:latin typeface="Verdana"/>
                <a:cs typeface="Verdana"/>
              </a:rPr>
              <a:t>я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т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153" y="4610811"/>
            <a:ext cx="64389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через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9311" y="4610811"/>
            <a:ext cx="100838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«рамку»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2440" y="798576"/>
            <a:ext cx="1430020" cy="5151120"/>
            <a:chOff x="472440" y="798576"/>
            <a:chExt cx="1430020" cy="51511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798576"/>
              <a:ext cx="1429511" cy="2895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" y="4291584"/>
              <a:ext cx="1429511" cy="16581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23261" y="4566656"/>
            <a:ext cx="2314575" cy="9258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9"/>
              </a:spcBef>
              <a:tabLst>
                <a:tab pos="1661160" algn="l"/>
              </a:tabLst>
            </a:pP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Участники	ЕГЭ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металлодетектора.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tabLst>
                <a:tab pos="801370" algn="l"/>
                <a:tab pos="1835150" algn="l"/>
              </a:tabLst>
            </a:pP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Е</a:t>
            </a:r>
            <a:r>
              <a:rPr sz="1500" b="1" spc="-15" dirty="0">
                <a:solidFill>
                  <a:srgbClr val="7B230C"/>
                </a:solidFill>
                <a:latin typeface="Verdana"/>
                <a:cs typeface="Verdana"/>
              </a:rPr>
              <a:t>с</a:t>
            </a:r>
            <a:r>
              <a:rPr sz="1500" b="1" spc="10" dirty="0">
                <a:solidFill>
                  <a:srgbClr val="7B230C"/>
                </a:solidFill>
                <a:latin typeface="Verdana"/>
                <a:cs typeface="Verdana"/>
              </a:rPr>
              <a:t>ли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	</a:t>
            </a:r>
            <a:r>
              <a:rPr sz="1500" b="1" spc="-15" dirty="0">
                <a:solidFill>
                  <a:srgbClr val="7B230C"/>
                </a:solidFill>
                <a:latin typeface="Verdana"/>
                <a:cs typeface="Verdana"/>
              </a:rPr>
              <a:t>с</a:t>
            </a:r>
            <a:r>
              <a:rPr sz="1500" b="1" spc="-10" dirty="0">
                <a:solidFill>
                  <a:srgbClr val="7B230C"/>
                </a:solidFill>
                <a:latin typeface="Verdana"/>
                <a:cs typeface="Verdana"/>
              </a:rPr>
              <a:t>игн</a:t>
            </a:r>
            <a:r>
              <a:rPr sz="1500" b="1" spc="-25" dirty="0">
                <a:solidFill>
                  <a:srgbClr val="7B230C"/>
                </a:solidFill>
                <a:latin typeface="Verdana"/>
                <a:cs typeface="Verdana"/>
              </a:rPr>
              <a:t>а</a:t>
            </a:r>
            <a:r>
              <a:rPr sz="1500" b="1" spc="10" dirty="0">
                <a:solidFill>
                  <a:srgbClr val="7B230C"/>
                </a:solidFill>
                <a:latin typeface="Verdana"/>
                <a:cs typeface="Verdana"/>
              </a:rPr>
              <a:t>л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	</a:t>
            </a:r>
            <a:r>
              <a:rPr sz="1500" b="1" spc="-20" dirty="0">
                <a:solidFill>
                  <a:srgbClr val="7B230C"/>
                </a:solidFill>
                <a:latin typeface="Verdana"/>
                <a:cs typeface="Verdana"/>
              </a:rPr>
              <a:t>е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с</a:t>
            </a:r>
            <a:r>
              <a:rPr sz="1500" b="1" spc="-15" dirty="0">
                <a:solidFill>
                  <a:srgbClr val="7B230C"/>
                </a:solidFill>
                <a:latin typeface="Verdana"/>
                <a:cs typeface="Verdana"/>
              </a:rPr>
              <a:t>т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ь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5807" y="5235905"/>
            <a:ext cx="365061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  <a:tabLst>
                <a:tab pos="417195" algn="l"/>
                <a:tab pos="2350770" algn="l"/>
                <a:tab pos="2871470" algn="l"/>
              </a:tabLst>
            </a:pPr>
            <a:r>
              <a:rPr sz="1500" b="1" spc="10" dirty="0">
                <a:solidFill>
                  <a:srgbClr val="7B230C"/>
                </a:solidFill>
                <a:latin typeface="Verdana"/>
                <a:cs typeface="Verdana"/>
              </a:rPr>
              <a:t>–	</a:t>
            </a:r>
            <a:r>
              <a:rPr sz="1500" b="1" spc="-5" dirty="0">
                <a:solidFill>
                  <a:srgbClr val="CC0000"/>
                </a:solidFill>
                <a:latin typeface="Verdana"/>
                <a:cs typeface="Verdana"/>
              </a:rPr>
              <a:t>ответственный	</a:t>
            </a:r>
            <a:r>
              <a:rPr sz="1500" b="1" spc="5" dirty="0">
                <a:solidFill>
                  <a:srgbClr val="CC0000"/>
                </a:solidFill>
                <a:latin typeface="Verdana"/>
                <a:cs typeface="Verdana"/>
              </a:rPr>
              <a:t>за	</a:t>
            </a:r>
            <a:r>
              <a:rPr sz="1500" b="1" spc="-5" dirty="0">
                <a:solidFill>
                  <a:srgbClr val="CC0000"/>
                </a:solidFill>
                <a:latin typeface="Verdana"/>
                <a:cs typeface="Verdana"/>
              </a:rPr>
              <a:t>допуск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3261" y="5510885"/>
            <a:ext cx="492760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предлагает</a:t>
            </a:r>
            <a:r>
              <a:rPr sz="1500" b="1" spc="-75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выложить</a:t>
            </a:r>
            <a:r>
              <a:rPr sz="1500" b="1" spc="-9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металлические</a:t>
            </a:r>
            <a:r>
              <a:rPr sz="1500" b="1" spc="-7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вещи.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0551" y="829055"/>
            <a:ext cx="6400800" cy="2816860"/>
          </a:xfrm>
          <a:prstGeom prst="rect">
            <a:avLst/>
          </a:prstGeom>
          <a:solidFill>
            <a:srgbClr val="B8CDE4">
              <a:alpha val="30979"/>
            </a:srgb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500" b="1" u="heavy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Verdana"/>
                <a:cs typeface="Verdana"/>
              </a:rPr>
              <a:t>Организатор</a:t>
            </a:r>
            <a:r>
              <a:rPr sz="1500" b="1" u="heavy" spc="-100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Verdana"/>
                <a:cs typeface="Verdana"/>
              </a:rPr>
              <a:t> </a:t>
            </a:r>
            <a:r>
              <a:rPr sz="1500" b="1" u="heavy" spc="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Verdana"/>
                <a:cs typeface="Verdana"/>
              </a:rPr>
              <a:t>вне</a:t>
            </a:r>
            <a:r>
              <a:rPr sz="1500" b="1" u="heavy" spc="-4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Verdana"/>
                <a:cs typeface="Verdana"/>
              </a:rPr>
              <a:t> </a:t>
            </a:r>
            <a:r>
              <a:rPr sz="1500" b="1" u="heavy" spc="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Verdana"/>
                <a:cs typeface="Verdana"/>
              </a:rPr>
              <a:t>аудитории</a:t>
            </a:r>
            <a:r>
              <a:rPr sz="1500" b="1" spc="5" dirty="0">
                <a:solidFill>
                  <a:srgbClr val="CC3300"/>
                </a:solidFill>
                <a:latin typeface="Verdana"/>
                <a:cs typeface="Verdana"/>
              </a:rPr>
              <a:t>:</a:t>
            </a:r>
            <a:endParaRPr sz="1500">
              <a:latin typeface="Verdana"/>
              <a:cs typeface="Verdana"/>
            </a:endParaRPr>
          </a:p>
          <a:p>
            <a:pPr marL="292735" indent="-292735">
              <a:lnSpc>
                <a:spcPct val="100000"/>
              </a:lnSpc>
              <a:spcBef>
                <a:spcPts val="360"/>
              </a:spcBef>
              <a:buFont typeface="Verdana"/>
              <a:buChar char="-"/>
              <a:tabLst>
                <a:tab pos="292735" algn="l"/>
                <a:tab pos="379730" algn="l"/>
                <a:tab pos="1695450" algn="l"/>
                <a:tab pos="2896870" algn="l"/>
                <a:tab pos="4077335" algn="l"/>
                <a:tab pos="5457825" algn="l"/>
                <a:tab pos="6098540" algn="l"/>
              </a:tabLst>
            </a:pP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проверяет	</a:t>
            </a:r>
            <a:r>
              <a:rPr sz="1500" b="1" spc="-10" dirty="0">
                <a:solidFill>
                  <a:srgbClr val="7B230C"/>
                </a:solidFill>
                <a:latin typeface="Verdana"/>
                <a:cs typeface="Verdana"/>
              </a:rPr>
              <a:t>паспорт,	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наличие	участника	ЕГЭ	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в</a:t>
            </a:r>
            <a:endParaRPr sz="1500">
              <a:latin typeface="Verdana"/>
              <a:cs typeface="Verdana"/>
            </a:endParaRPr>
          </a:p>
          <a:p>
            <a:pPr marR="2901315" algn="ctr">
              <a:lnSpc>
                <a:spcPct val="100000"/>
              </a:lnSpc>
              <a:spcBef>
                <a:spcPts val="365"/>
              </a:spcBef>
            </a:pP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списках</a:t>
            </a:r>
            <a:r>
              <a:rPr sz="1500" b="1" spc="-9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распределения;</a:t>
            </a:r>
            <a:endParaRPr sz="1500">
              <a:latin typeface="Verdana"/>
              <a:cs typeface="Verdana"/>
            </a:endParaRPr>
          </a:p>
          <a:p>
            <a:pPr marL="295275" indent="-295275">
              <a:lnSpc>
                <a:spcPct val="100000"/>
              </a:lnSpc>
              <a:spcBef>
                <a:spcPts val="960"/>
              </a:spcBef>
              <a:buFont typeface="Verdana"/>
              <a:buChar char="-"/>
              <a:tabLst>
                <a:tab pos="295275" algn="l"/>
                <a:tab pos="379730" algn="l"/>
              </a:tabLst>
            </a:pP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напоминает</a:t>
            </a:r>
            <a:r>
              <a:rPr sz="1500" b="1" spc="19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о</a:t>
            </a:r>
            <a:r>
              <a:rPr sz="1500" b="1" spc="18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необходимости</a:t>
            </a:r>
            <a:r>
              <a:rPr sz="1500" b="1" spc="185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сдачи</a:t>
            </a:r>
            <a:r>
              <a:rPr sz="1500" b="1" spc="175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средств</a:t>
            </a:r>
            <a:r>
              <a:rPr sz="1500" b="1" spc="22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связи</a:t>
            </a:r>
            <a:r>
              <a:rPr sz="1500" b="1" spc="175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10" dirty="0">
                <a:solidFill>
                  <a:srgbClr val="7B230C"/>
                </a:solidFill>
                <a:latin typeface="Verdana"/>
                <a:cs typeface="Verdana"/>
              </a:rPr>
              <a:t>и</a:t>
            </a:r>
            <a:endParaRPr sz="1500">
              <a:latin typeface="Verdana"/>
              <a:cs typeface="Verdana"/>
            </a:endParaRPr>
          </a:p>
          <a:p>
            <a:pPr marL="379095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лишних</a:t>
            </a:r>
            <a:r>
              <a:rPr sz="1500" b="1" spc="-8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вещей</a:t>
            </a:r>
            <a:r>
              <a:rPr sz="1500" b="1" spc="-65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сопровождающим;</a:t>
            </a:r>
            <a:endParaRPr sz="1500">
              <a:latin typeface="Verdana"/>
              <a:cs typeface="Verdana"/>
            </a:endParaRPr>
          </a:p>
          <a:p>
            <a:pPr marL="286385" marR="78105" indent="-286385" algn="r">
              <a:lnSpc>
                <a:spcPct val="100000"/>
              </a:lnSpc>
              <a:spcBef>
                <a:spcPts val="960"/>
              </a:spcBef>
              <a:buFont typeface="Verdana"/>
              <a:buChar char="-"/>
              <a:tabLst>
                <a:tab pos="286385" algn="l"/>
                <a:tab pos="293370" algn="l"/>
              </a:tabLst>
            </a:pP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информирует</a:t>
            </a:r>
            <a:r>
              <a:rPr sz="1500" b="1" spc="17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о</a:t>
            </a:r>
            <a:r>
              <a:rPr sz="1500" b="1" spc="175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том,</a:t>
            </a:r>
            <a:r>
              <a:rPr sz="1500" b="1" spc="19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что</a:t>
            </a:r>
            <a:r>
              <a:rPr sz="1500" b="1" spc="20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следующая</a:t>
            </a:r>
            <a:r>
              <a:rPr sz="1500" b="1" spc="215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7B230C"/>
                </a:solidFill>
                <a:latin typeface="Verdana"/>
                <a:cs typeface="Verdana"/>
              </a:rPr>
              <a:t>проверка</a:t>
            </a:r>
            <a:r>
              <a:rPr sz="1500" b="1" spc="204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7B230C"/>
                </a:solidFill>
                <a:latin typeface="Verdana"/>
                <a:cs typeface="Verdana"/>
              </a:rPr>
              <a:t>будет</a:t>
            </a:r>
            <a:endParaRPr sz="1500">
              <a:latin typeface="Verdana"/>
              <a:cs typeface="Verdana"/>
            </a:endParaRPr>
          </a:p>
          <a:p>
            <a:pPr marR="120650" algn="r">
              <a:lnSpc>
                <a:spcPct val="100000"/>
              </a:lnSpc>
              <a:spcBef>
                <a:spcPts val="365"/>
              </a:spcBef>
            </a:pP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производиться</a:t>
            </a:r>
            <a:r>
              <a:rPr sz="1500" b="1" spc="-10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spc="5" dirty="0">
                <a:solidFill>
                  <a:srgbClr val="7B230C"/>
                </a:solidFill>
                <a:latin typeface="Verdana"/>
                <a:cs typeface="Verdana"/>
              </a:rPr>
              <a:t>с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использованием</a:t>
            </a:r>
            <a:r>
              <a:rPr sz="1500" b="1" spc="-70" dirty="0">
                <a:solidFill>
                  <a:srgbClr val="7B230C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7B230C"/>
                </a:solidFill>
                <a:latin typeface="Verdana"/>
                <a:cs typeface="Verdana"/>
              </a:rPr>
              <a:t>металлодетектора.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440" y="4364735"/>
            <a:ext cx="1430020" cy="1511935"/>
          </a:xfrm>
          <a:prstGeom prst="rect">
            <a:avLst/>
          </a:prstGeom>
          <a:solidFill>
            <a:srgbClr val="B8CDE4">
              <a:alpha val="3097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1935"/>
              </a:spcBef>
            </a:pPr>
            <a:r>
              <a:rPr sz="2000" b="1" spc="-5" dirty="0">
                <a:solidFill>
                  <a:srgbClr val="C00000"/>
                </a:solidFill>
                <a:latin typeface="Verdana"/>
                <a:cs typeface="Verdana"/>
              </a:rPr>
              <a:t>КПП2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12464" y="3666744"/>
            <a:ext cx="3240405" cy="527685"/>
          </a:xfrm>
          <a:custGeom>
            <a:avLst/>
            <a:gdLst/>
            <a:ahLst/>
            <a:cxnLst/>
            <a:rect l="l" t="t" r="r" b="b"/>
            <a:pathLst>
              <a:path w="3240404" h="527685">
                <a:moveTo>
                  <a:pt x="3240024" y="0"/>
                </a:moveTo>
                <a:lnTo>
                  <a:pt x="1620012" y="263651"/>
                </a:lnTo>
                <a:lnTo>
                  <a:pt x="0" y="0"/>
                </a:lnTo>
                <a:lnTo>
                  <a:pt x="0" y="263651"/>
                </a:lnTo>
                <a:lnTo>
                  <a:pt x="1620012" y="527303"/>
                </a:lnTo>
                <a:lnTo>
                  <a:pt x="3240024" y="263651"/>
                </a:lnTo>
                <a:lnTo>
                  <a:pt x="3240024" y="0"/>
                </a:lnTo>
                <a:close/>
              </a:path>
            </a:pathLst>
          </a:custGeom>
          <a:solidFill>
            <a:srgbClr val="ED6D4A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83996"/>
            <a:ext cx="877379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7495" marR="5080" indent="-265430">
              <a:lnSpc>
                <a:spcPts val="3890"/>
              </a:lnSpc>
              <a:spcBef>
                <a:spcPts val="590"/>
              </a:spcBef>
              <a:buClr>
                <a:srgbClr val="EF7E09"/>
              </a:buClr>
              <a:buSzPct val="79166"/>
              <a:buFont typeface="Segoe UI Symbol"/>
              <a:buChar char="⚫"/>
              <a:tabLst>
                <a:tab pos="278130" algn="l"/>
              </a:tabLst>
            </a:pPr>
            <a:r>
              <a:rPr sz="3600" dirty="0">
                <a:latin typeface="Verdana"/>
                <a:cs typeface="Verdana"/>
              </a:rPr>
              <a:t>Все</a:t>
            </a:r>
            <a:r>
              <a:rPr sz="3600" spc="560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экзамены</a:t>
            </a:r>
            <a:r>
              <a:rPr sz="3600" spc="57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начинаются</a:t>
            </a:r>
            <a:r>
              <a:rPr sz="3600" spc="5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в</a:t>
            </a:r>
            <a:r>
              <a:rPr sz="3600" u="heavy" spc="5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36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10.00 </a:t>
            </a:r>
            <a:r>
              <a:rPr sz="3600" spc="-12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spc="5" dirty="0">
                <a:latin typeface="Verdana"/>
                <a:cs typeface="Verdana"/>
              </a:rPr>
              <a:t>по</a:t>
            </a:r>
            <a:r>
              <a:rPr sz="3600" spc="46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местному</a:t>
            </a:r>
            <a:r>
              <a:rPr sz="3600" spc="470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времени.</a:t>
            </a:r>
            <a:r>
              <a:rPr sz="3600" spc="480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Дата,</a:t>
            </a:r>
            <a:r>
              <a:rPr sz="3600" spc="484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место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9800" y="1872183"/>
            <a:ext cx="4102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6665" algn="l"/>
              </a:tabLst>
            </a:pPr>
            <a:r>
              <a:rPr sz="3600" dirty="0">
                <a:latin typeface="Verdana"/>
                <a:cs typeface="Verdana"/>
              </a:rPr>
              <a:t>эк</a:t>
            </a:r>
            <a:r>
              <a:rPr sz="3600" spc="10" dirty="0">
                <a:latin typeface="Verdana"/>
                <a:cs typeface="Verdana"/>
              </a:rPr>
              <a:t>з</a:t>
            </a:r>
            <a:r>
              <a:rPr sz="3600" dirty="0">
                <a:latin typeface="Verdana"/>
                <a:cs typeface="Verdana"/>
              </a:rPr>
              <a:t>а</a:t>
            </a:r>
            <a:r>
              <a:rPr sz="3600" spc="-10" dirty="0">
                <a:latin typeface="Verdana"/>
                <a:cs typeface="Verdana"/>
              </a:rPr>
              <a:t>м</a:t>
            </a:r>
            <a:r>
              <a:rPr sz="3600" dirty="0">
                <a:latin typeface="Verdana"/>
                <a:cs typeface="Verdana"/>
              </a:rPr>
              <a:t>ена	и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1471" y="2366517"/>
            <a:ext cx="4439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Verdana"/>
                <a:cs typeface="Verdana"/>
              </a:rPr>
              <a:t>эк</a:t>
            </a:r>
            <a:r>
              <a:rPr sz="3600" spc="10" dirty="0">
                <a:latin typeface="Verdana"/>
                <a:cs typeface="Verdana"/>
              </a:rPr>
              <a:t>з</a:t>
            </a:r>
            <a:r>
              <a:rPr sz="3600" dirty="0">
                <a:latin typeface="Verdana"/>
                <a:cs typeface="Verdana"/>
              </a:rPr>
              <a:t>а</a:t>
            </a:r>
            <a:r>
              <a:rPr sz="3600" spc="-15" dirty="0">
                <a:latin typeface="Verdana"/>
                <a:cs typeface="Verdana"/>
              </a:rPr>
              <a:t>м</a:t>
            </a:r>
            <a:r>
              <a:rPr sz="3600" spc="10" dirty="0">
                <a:latin typeface="Verdana"/>
                <a:cs typeface="Verdana"/>
              </a:rPr>
              <a:t>е</a:t>
            </a:r>
            <a:r>
              <a:rPr sz="3600" spc="-5" dirty="0">
                <a:latin typeface="Verdana"/>
                <a:cs typeface="Verdana"/>
              </a:rPr>
              <a:t>на</a:t>
            </a:r>
            <a:r>
              <a:rPr sz="3600" spc="10" dirty="0">
                <a:latin typeface="Verdana"/>
                <a:cs typeface="Verdana"/>
              </a:rPr>
              <a:t>ц</a:t>
            </a:r>
            <a:r>
              <a:rPr sz="3600" spc="-5" dirty="0">
                <a:latin typeface="Verdana"/>
                <a:cs typeface="Verdana"/>
              </a:rPr>
              <a:t>ион</a:t>
            </a:r>
            <a:r>
              <a:rPr sz="3600" spc="15" dirty="0">
                <a:latin typeface="Verdana"/>
                <a:cs typeface="Verdana"/>
              </a:rPr>
              <a:t>н</a:t>
            </a:r>
            <a:r>
              <a:rPr sz="3600" dirty="0">
                <a:latin typeface="Verdana"/>
                <a:cs typeface="Verdana"/>
              </a:rPr>
              <a:t>ого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915" y="1872183"/>
            <a:ext cx="345186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5" dirty="0">
                <a:latin typeface="Verdana"/>
                <a:cs typeface="Verdana"/>
              </a:rPr>
              <a:t>проведения </a:t>
            </a:r>
            <a:r>
              <a:rPr sz="3600" dirty="0">
                <a:latin typeface="Verdana"/>
                <a:cs typeface="Verdana"/>
              </a:rPr>
              <a:t> </a:t>
            </a:r>
            <a:r>
              <a:rPr sz="3600" spc="10" dirty="0">
                <a:latin typeface="Verdana"/>
                <a:cs typeface="Verdana"/>
              </a:rPr>
              <a:t>н</a:t>
            </a:r>
            <a:r>
              <a:rPr sz="3600" dirty="0">
                <a:latin typeface="Verdana"/>
                <a:cs typeface="Verdana"/>
              </a:rPr>
              <a:t>аим</a:t>
            </a:r>
            <a:r>
              <a:rPr sz="3600" spc="-15" dirty="0">
                <a:latin typeface="Verdana"/>
                <a:cs typeface="Verdana"/>
              </a:rPr>
              <a:t>е</a:t>
            </a:r>
            <a:r>
              <a:rPr sz="3600" spc="10" dirty="0">
                <a:latin typeface="Verdana"/>
                <a:cs typeface="Verdana"/>
              </a:rPr>
              <a:t>н</a:t>
            </a:r>
            <a:r>
              <a:rPr sz="3600" dirty="0">
                <a:latin typeface="Verdana"/>
                <a:cs typeface="Verdana"/>
              </a:rPr>
              <a:t>ова</a:t>
            </a:r>
            <a:r>
              <a:rPr sz="3600" spc="25" dirty="0">
                <a:latin typeface="Verdana"/>
                <a:cs typeface="Verdana"/>
              </a:rPr>
              <a:t>н</a:t>
            </a:r>
            <a:r>
              <a:rPr sz="3600" spc="-5" dirty="0">
                <a:latin typeface="Verdana"/>
                <a:cs typeface="Verdana"/>
              </a:rPr>
              <a:t>ие  предмета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79" y="2859989"/>
            <a:ext cx="4838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52315" algn="l"/>
              </a:tabLst>
            </a:pPr>
            <a:r>
              <a:rPr sz="3600" dirty="0">
                <a:latin typeface="Verdana"/>
                <a:cs typeface="Verdana"/>
              </a:rPr>
              <a:t>ук</a:t>
            </a:r>
            <a:r>
              <a:rPr sz="3600" spc="-25" dirty="0">
                <a:latin typeface="Verdana"/>
                <a:cs typeface="Verdana"/>
              </a:rPr>
              <a:t>а</a:t>
            </a:r>
            <a:r>
              <a:rPr sz="3600" spc="-5" dirty="0">
                <a:latin typeface="Verdana"/>
                <a:cs typeface="Verdana"/>
              </a:rPr>
              <a:t>зываю</a:t>
            </a:r>
            <a:r>
              <a:rPr sz="3600" spc="-20" dirty="0">
                <a:latin typeface="Verdana"/>
                <a:cs typeface="Verdana"/>
              </a:rPr>
              <a:t>т</a:t>
            </a:r>
            <a:r>
              <a:rPr sz="3600" spc="-5" dirty="0">
                <a:latin typeface="Verdana"/>
                <a:cs typeface="Verdana"/>
              </a:rPr>
              <a:t>с</a:t>
            </a:r>
            <a:r>
              <a:rPr sz="3600" dirty="0">
                <a:latin typeface="Verdana"/>
                <a:cs typeface="Verdana"/>
              </a:rPr>
              <a:t>я	в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915" y="3354146"/>
            <a:ext cx="5786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8104" algn="l"/>
              </a:tabLst>
            </a:pPr>
            <a:r>
              <a:rPr sz="3600" dirty="0">
                <a:latin typeface="Verdana"/>
                <a:cs typeface="Verdana"/>
              </a:rPr>
              <a:t>уве</a:t>
            </a:r>
            <a:r>
              <a:rPr sz="3600" spc="-15" dirty="0">
                <a:latin typeface="Verdana"/>
                <a:cs typeface="Verdana"/>
              </a:rPr>
              <a:t>д</a:t>
            </a:r>
            <a:r>
              <a:rPr sz="3600" dirty="0">
                <a:latin typeface="Verdana"/>
                <a:cs typeface="Verdana"/>
              </a:rPr>
              <a:t>ом</a:t>
            </a:r>
            <a:r>
              <a:rPr sz="3600" spc="5" dirty="0">
                <a:latin typeface="Verdana"/>
                <a:cs typeface="Verdana"/>
              </a:rPr>
              <a:t>л</a:t>
            </a:r>
            <a:r>
              <a:rPr sz="3600" dirty="0">
                <a:latin typeface="Verdana"/>
                <a:cs typeface="Verdana"/>
              </a:rPr>
              <a:t>ен</a:t>
            </a:r>
            <a:r>
              <a:rPr sz="3600" spc="25" dirty="0">
                <a:latin typeface="Verdana"/>
                <a:cs typeface="Verdana"/>
              </a:rPr>
              <a:t>и</a:t>
            </a:r>
            <a:r>
              <a:rPr sz="3600" spc="-5" dirty="0">
                <a:latin typeface="Verdana"/>
                <a:cs typeface="Verdana"/>
              </a:rPr>
              <a:t>и</a:t>
            </a:r>
            <a:r>
              <a:rPr sz="3600" dirty="0">
                <a:latin typeface="Verdana"/>
                <a:cs typeface="Verdana"/>
              </a:rPr>
              <a:t>,	кот</a:t>
            </a:r>
            <a:r>
              <a:rPr sz="3600" spc="-15" dirty="0">
                <a:latin typeface="Verdana"/>
                <a:cs typeface="Verdana"/>
              </a:rPr>
              <a:t>ор</a:t>
            </a:r>
            <a:r>
              <a:rPr sz="3600" dirty="0">
                <a:latin typeface="Verdana"/>
                <a:cs typeface="Verdana"/>
              </a:rPr>
              <a:t>ое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3120" y="3354146"/>
            <a:ext cx="2171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Verdana"/>
                <a:cs typeface="Verdana"/>
              </a:rPr>
              <a:t>учас</a:t>
            </a:r>
            <a:r>
              <a:rPr sz="3600" spc="-15" dirty="0">
                <a:latin typeface="Verdana"/>
                <a:cs typeface="Verdana"/>
              </a:rPr>
              <a:t>т</a:t>
            </a:r>
            <a:r>
              <a:rPr sz="3600" spc="-5" dirty="0">
                <a:latin typeface="Verdana"/>
                <a:cs typeface="Verdana"/>
              </a:rPr>
              <a:t>н</a:t>
            </a:r>
            <a:r>
              <a:rPr sz="3600" spc="-20" dirty="0">
                <a:latin typeface="Verdana"/>
                <a:cs typeface="Verdana"/>
              </a:rPr>
              <a:t>и</a:t>
            </a:r>
            <a:r>
              <a:rPr sz="3600" dirty="0">
                <a:latin typeface="Verdana"/>
                <a:cs typeface="Verdana"/>
              </a:rPr>
              <a:t>к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848176"/>
            <a:ext cx="8773160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>
              <a:lnSpc>
                <a:spcPts val="4250"/>
              </a:lnSpc>
              <a:spcBef>
                <a:spcPts val="100"/>
              </a:spcBef>
            </a:pPr>
            <a:r>
              <a:rPr sz="3600" spc="-5" dirty="0">
                <a:latin typeface="Verdana"/>
                <a:cs typeface="Verdana"/>
              </a:rPr>
              <a:t>ЕГЭ получает</a:t>
            </a:r>
            <a:r>
              <a:rPr sz="3600" spc="-10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в</a:t>
            </a:r>
            <a:r>
              <a:rPr sz="3600" spc="-35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своём</a:t>
            </a:r>
            <a:r>
              <a:rPr sz="3600" spc="35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ОУ</a:t>
            </a:r>
            <a:endParaRPr sz="3600">
              <a:latin typeface="Verdana"/>
              <a:cs typeface="Verdana"/>
            </a:endParaRPr>
          </a:p>
          <a:p>
            <a:pPr marL="277495" marR="5080" indent="-265430">
              <a:lnSpc>
                <a:spcPts val="3890"/>
              </a:lnSpc>
              <a:spcBef>
                <a:spcPts val="420"/>
              </a:spcBef>
              <a:buClr>
                <a:srgbClr val="EF7E09"/>
              </a:buClr>
              <a:buSzPct val="79166"/>
              <a:buFont typeface="Segoe UI Symbol"/>
              <a:buChar char="⚫"/>
              <a:tabLst>
                <a:tab pos="278130" algn="l"/>
                <a:tab pos="3662045" algn="l"/>
                <a:tab pos="4491355" algn="l"/>
                <a:tab pos="6254750" algn="l"/>
                <a:tab pos="7891145" algn="l"/>
              </a:tabLst>
            </a:pPr>
            <a:r>
              <a:rPr sz="3600" spc="-5" dirty="0">
                <a:latin typeface="Verdana"/>
                <a:cs typeface="Verdana"/>
              </a:rPr>
              <a:t>Ув</a:t>
            </a:r>
            <a:r>
              <a:rPr sz="3600" spc="-20" dirty="0">
                <a:latin typeface="Verdana"/>
                <a:cs typeface="Verdana"/>
              </a:rPr>
              <a:t>е</a:t>
            </a:r>
            <a:r>
              <a:rPr sz="3600" dirty="0">
                <a:latin typeface="Verdana"/>
                <a:cs typeface="Verdana"/>
              </a:rPr>
              <a:t>д</a:t>
            </a:r>
            <a:r>
              <a:rPr sz="3600" spc="15" dirty="0">
                <a:latin typeface="Verdana"/>
                <a:cs typeface="Verdana"/>
              </a:rPr>
              <a:t>о</a:t>
            </a:r>
            <a:r>
              <a:rPr sz="3600" spc="-5" dirty="0">
                <a:latin typeface="Verdana"/>
                <a:cs typeface="Verdana"/>
              </a:rPr>
              <a:t>м</a:t>
            </a:r>
            <a:r>
              <a:rPr sz="3600" spc="5" dirty="0">
                <a:latin typeface="Verdana"/>
                <a:cs typeface="Verdana"/>
              </a:rPr>
              <a:t>л</a:t>
            </a:r>
            <a:r>
              <a:rPr sz="3600" dirty="0">
                <a:latin typeface="Verdana"/>
                <a:cs typeface="Verdana"/>
              </a:rPr>
              <a:t>ение	</a:t>
            </a:r>
            <a:r>
              <a:rPr sz="36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н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е	</a:t>
            </a:r>
            <a:r>
              <a:rPr sz="36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н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у</a:t>
            </a:r>
            <a:r>
              <a:rPr sz="3600" u="heavy" spc="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ж</a:t>
            </a:r>
            <a:r>
              <a:rPr sz="3600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н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	</a:t>
            </a:r>
            <a:r>
              <a:rPr sz="3600" spc="-5" dirty="0">
                <a:latin typeface="Verdana"/>
                <a:cs typeface="Verdana"/>
              </a:rPr>
              <a:t>им</a:t>
            </a:r>
            <a:r>
              <a:rPr sz="3600" spc="-15" dirty="0">
                <a:latin typeface="Verdana"/>
                <a:cs typeface="Verdana"/>
              </a:rPr>
              <a:t>е</a:t>
            </a:r>
            <a:r>
              <a:rPr sz="3600" spc="-5" dirty="0">
                <a:latin typeface="Verdana"/>
                <a:cs typeface="Verdana"/>
              </a:rPr>
              <a:t>т</a:t>
            </a:r>
            <a:r>
              <a:rPr sz="3600" dirty="0">
                <a:latin typeface="Verdana"/>
                <a:cs typeface="Verdana"/>
              </a:rPr>
              <a:t>ь	</a:t>
            </a:r>
            <a:r>
              <a:rPr sz="3600" spc="-5" dirty="0">
                <a:latin typeface="Verdana"/>
                <a:cs typeface="Verdana"/>
              </a:rPr>
              <a:t>при  себе</a:t>
            </a:r>
            <a:r>
              <a:rPr sz="3600" spc="10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на</a:t>
            </a:r>
            <a:r>
              <a:rPr sz="3600" spc="-5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каждом</a:t>
            </a:r>
            <a:r>
              <a:rPr sz="3600" spc="-10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экзамене.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6783" y="235661"/>
            <a:ext cx="4017645" cy="11055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73355">
              <a:lnSpc>
                <a:spcPts val="4180"/>
              </a:lnSpc>
              <a:spcBef>
                <a:spcPts val="340"/>
              </a:spcBef>
            </a:pPr>
            <a:r>
              <a:rPr sz="3600" b="0" spc="-5" dirty="0">
                <a:solidFill>
                  <a:srgbClr val="000000"/>
                </a:solidFill>
                <a:latin typeface="Verdana"/>
                <a:cs typeface="Verdana"/>
              </a:rPr>
              <a:t>Участники ЕГЭ </a:t>
            </a:r>
            <a:r>
              <a:rPr sz="3600" b="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b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имеют</a:t>
            </a:r>
            <a:r>
              <a:rPr sz="3600" b="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3600" b="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право</a:t>
            </a:r>
            <a:r>
              <a:rPr sz="3600" b="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3600" b="0" dirty="0">
                <a:solidFill>
                  <a:srgbClr val="000000"/>
                </a:solidFill>
                <a:latin typeface="Verdana"/>
                <a:cs typeface="Verdana"/>
              </a:rPr>
              <a:t>на: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1318640"/>
            <a:ext cx="8279130" cy="47853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77495" marR="136525" indent="-265430">
              <a:lnSpc>
                <a:spcPct val="90100"/>
              </a:lnSpc>
              <a:spcBef>
                <a:spcPts val="385"/>
              </a:spcBef>
            </a:pPr>
            <a:r>
              <a:rPr sz="2400" spc="-5" dirty="0">
                <a:latin typeface="Verdana"/>
                <a:cs typeface="Verdana"/>
              </a:rPr>
              <a:t>*выход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из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аудитории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по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уважительной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причине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(в </a:t>
            </a:r>
            <a:r>
              <a:rPr sz="2400" spc="-8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этом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случае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все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материалы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оставляются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на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парте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аудитории);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Verdana"/>
                <a:cs typeface="Verdana"/>
              </a:rPr>
              <a:t>* </a:t>
            </a:r>
            <a:r>
              <a:rPr sz="2400" spc="-5" dirty="0">
                <a:latin typeface="Verdana"/>
                <a:cs typeface="Verdana"/>
              </a:rPr>
              <a:t>на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досрочную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сдачу</a:t>
            </a:r>
            <a:r>
              <a:rPr sz="2400" spc="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экзаменационных</a:t>
            </a:r>
            <a:endParaRPr sz="2400">
              <a:latin typeface="Verdana"/>
              <a:cs typeface="Verdana"/>
            </a:endParaRPr>
          </a:p>
          <a:p>
            <a:pPr marL="27749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Verdana"/>
                <a:cs typeface="Verdana"/>
              </a:rPr>
              <a:t>материалов;</a:t>
            </a:r>
            <a:endParaRPr sz="2400">
              <a:latin typeface="Verdana"/>
              <a:cs typeface="Verdana"/>
            </a:endParaRPr>
          </a:p>
          <a:p>
            <a:pPr marL="277495" marR="382270" indent="-158750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Verdana"/>
                <a:cs typeface="Verdana"/>
              </a:rPr>
              <a:t>*прервать </a:t>
            </a:r>
            <a:r>
              <a:rPr sz="2400" dirty="0">
                <a:latin typeface="Verdana"/>
                <a:cs typeface="Verdana"/>
              </a:rPr>
              <a:t>экзамен </a:t>
            </a:r>
            <a:r>
              <a:rPr sz="2400" spc="-5" dirty="0">
                <a:latin typeface="Verdana"/>
                <a:cs typeface="Verdana"/>
              </a:rPr>
              <a:t>по уважительной причине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(состояние здоровья).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-5" dirty="0">
                <a:latin typeface="Verdana"/>
                <a:cs typeface="Verdana"/>
              </a:rPr>
              <a:t>таком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случае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участник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экзамена</a:t>
            </a:r>
            <a:r>
              <a:rPr sz="2400" spc="-5" dirty="0">
                <a:latin typeface="Verdana"/>
                <a:cs typeface="Verdana"/>
              </a:rPr>
              <a:t> обязан обратиться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к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дежурному</a:t>
            </a:r>
            <a:endParaRPr sz="2400">
              <a:latin typeface="Verdana"/>
              <a:cs typeface="Verdana"/>
            </a:endParaRPr>
          </a:p>
          <a:p>
            <a:pPr marL="277495" marR="10033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Verdana"/>
                <a:cs typeface="Verdana"/>
              </a:rPr>
              <a:t>медицинскому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сотруднику,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который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зафиксирует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в протоколе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причину</a:t>
            </a:r>
            <a:r>
              <a:rPr sz="2400" spc="-1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досрочной</a:t>
            </a:r>
            <a:r>
              <a:rPr sz="2400" spc="1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сдачи</a:t>
            </a:r>
            <a:endParaRPr sz="2400">
              <a:latin typeface="Verdana"/>
              <a:cs typeface="Verdana"/>
            </a:endParaRPr>
          </a:p>
          <a:p>
            <a:pPr marL="277495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Verdana"/>
                <a:cs typeface="Verdana"/>
              </a:rPr>
              <a:t>экзаменационных материалов. Организатор </a:t>
            </a:r>
            <a:r>
              <a:rPr sz="2400" dirty="0">
                <a:latin typeface="Verdana"/>
                <a:cs typeface="Verdana"/>
              </a:rPr>
              <a:t>в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протоколе делает отметку: </a:t>
            </a:r>
            <a:r>
              <a:rPr sz="2400" spc="-10" dirty="0">
                <a:latin typeface="Verdana"/>
                <a:cs typeface="Verdana"/>
              </a:rPr>
              <a:t>«Не </a:t>
            </a:r>
            <a:r>
              <a:rPr sz="2400" spc="-5" dirty="0">
                <a:latin typeface="Verdana"/>
                <a:cs typeface="Verdana"/>
              </a:rPr>
              <a:t>закончил экзамен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по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уважительной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причине»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359" y="319862"/>
            <a:ext cx="5820410" cy="47174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78130" marR="256540" indent="-266065">
              <a:lnSpc>
                <a:spcPts val="3030"/>
              </a:lnSpc>
              <a:spcBef>
                <a:spcPts val="484"/>
              </a:spcBef>
            </a:pPr>
            <a:r>
              <a:rPr sz="2800" dirty="0">
                <a:latin typeface="Verdana"/>
                <a:cs typeface="Verdana"/>
              </a:rPr>
              <a:t>*в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этот</a:t>
            </a:r>
            <a:r>
              <a:rPr sz="2800" spc="-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же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10" dirty="0">
                <a:latin typeface="Verdana"/>
                <a:cs typeface="Verdana"/>
              </a:rPr>
              <a:t>день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участник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ЕГЭ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обязан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обратиться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в</a:t>
            </a:r>
            <a:endParaRPr sz="2800">
              <a:latin typeface="Verdana"/>
              <a:cs typeface="Verdana"/>
            </a:endParaRPr>
          </a:p>
          <a:p>
            <a:pPr marL="278130" marR="180340">
              <a:lnSpc>
                <a:spcPts val="3020"/>
              </a:lnSpc>
            </a:pPr>
            <a:r>
              <a:rPr sz="2800" dirty="0">
                <a:latin typeface="Verdana"/>
                <a:cs typeface="Verdana"/>
              </a:rPr>
              <a:t>медицинское </a:t>
            </a:r>
            <a:r>
              <a:rPr sz="2800" spc="5" dirty="0">
                <a:latin typeface="Verdana"/>
                <a:cs typeface="Verdana"/>
              </a:rPr>
              <a:t>учреждение и 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предоставить</a:t>
            </a:r>
            <a:r>
              <a:rPr sz="2800" spc="-8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в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ППЭ</a:t>
            </a:r>
            <a:r>
              <a:rPr sz="2800" spc="-3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справку</a:t>
            </a:r>
            <a:endParaRPr sz="2800">
              <a:latin typeface="Verdana"/>
              <a:cs typeface="Verdana"/>
            </a:endParaRPr>
          </a:p>
          <a:p>
            <a:pPr marL="278130" marR="426720">
              <a:lnSpc>
                <a:spcPts val="3020"/>
              </a:lnSpc>
              <a:spcBef>
                <a:spcPts val="10"/>
              </a:spcBef>
            </a:pPr>
            <a:r>
              <a:rPr sz="2800" dirty="0">
                <a:latin typeface="Verdana"/>
                <a:cs typeface="Verdana"/>
              </a:rPr>
              <a:t>о</a:t>
            </a:r>
            <a:r>
              <a:rPr sz="2800" spc="-25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полученной</a:t>
            </a:r>
            <a:r>
              <a:rPr sz="2800" spc="-1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медицинской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помощи;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105"/>
              </a:lnSpc>
            </a:pPr>
            <a:r>
              <a:rPr sz="2800" dirty="0">
                <a:latin typeface="Verdana"/>
                <a:cs typeface="Verdana"/>
              </a:rPr>
              <a:t>*на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основании</a:t>
            </a:r>
            <a:endParaRPr sz="2800">
              <a:latin typeface="Verdana"/>
              <a:cs typeface="Verdana"/>
            </a:endParaRPr>
          </a:p>
          <a:p>
            <a:pPr marL="278130" marR="5080">
              <a:lnSpc>
                <a:spcPct val="90000"/>
              </a:lnSpc>
              <a:spcBef>
                <a:spcPts val="170"/>
              </a:spcBef>
            </a:pPr>
            <a:r>
              <a:rPr sz="2800" dirty="0">
                <a:latin typeface="Verdana"/>
                <a:cs typeface="Verdana"/>
              </a:rPr>
              <a:t>предоставленного документа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будет решаться </a:t>
            </a:r>
            <a:r>
              <a:rPr sz="2800" spc="5" dirty="0">
                <a:latin typeface="Verdana"/>
                <a:cs typeface="Verdana"/>
              </a:rPr>
              <a:t>вопрос о </a:t>
            </a:r>
            <a:r>
              <a:rPr sz="2800" spc="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предоставлении</a:t>
            </a:r>
            <a:r>
              <a:rPr sz="2800" spc="-12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возможности </a:t>
            </a:r>
            <a:r>
              <a:rPr sz="2800" spc="-969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сдачи</a:t>
            </a:r>
            <a:r>
              <a:rPr sz="2800" spc="-3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экзамена</a:t>
            </a:r>
            <a:r>
              <a:rPr sz="2800" spc="-10" dirty="0">
                <a:latin typeface="Verdana"/>
                <a:cs typeface="Verdana"/>
              </a:rPr>
              <a:t> </a:t>
            </a:r>
            <a:r>
              <a:rPr sz="2800" spc="5" dirty="0">
                <a:latin typeface="Verdana"/>
                <a:cs typeface="Verdana"/>
              </a:rPr>
              <a:t>в</a:t>
            </a:r>
            <a:endParaRPr sz="2800">
              <a:latin typeface="Verdana"/>
              <a:cs typeface="Verdana"/>
            </a:endParaRPr>
          </a:p>
          <a:p>
            <a:pPr marL="278130">
              <a:lnSpc>
                <a:spcPts val="3025"/>
              </a:lnSpc>
            </a:pPr>
            <a:r>
              <a:rPr sz="2800" dirty="0">
                <a:latin typeface="Verdana"/>
                <a:cs typeface="Verdana"/>
              </a:rPr>
              <a:t>дополнительные</a:t>
            </a:r>
            <a:r>
              <a:rPr sz="2800" spc="-9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сроки.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815" y="0"/>
            <a:ext cx="4139184" cy="58064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142" y="1127201"/>
            <a:ext cx="879665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Times New Roman"/>
                <a:cs typeface="Times New Roman"/>
              </a:rPr>
              <a:t>Минобрнауки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России</a:t>
            </a:r>
            <a:r>
              <a:rPr sz="2400" i="1" spc="2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утвержден</a:t>
            </a:r>
            <a:r>
              <a:rPr sz="2400" i="1" spc="65" dirty="0">
                <a:latin typeface="Times New Roman"/>
                <a:cs typeface="Times New Roman"/>
              </a:rPr>
              <a:t> </a:t>
            </a:r>
            <a:r>
              <a:rPr sz="2400" i="1" u="heavy" spc="-1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Times New Roman"/>
                <a:cs typeface="Times New Roman"/>
                <a:hlinkClick r:id="rId2"/>
              </a:rPr>
              <a:t>приказ</a:t>
            </a:r>
            <a:r>
              <a:rPr sz="2400" i="1" spc="5" dirty="0">
                <a:solidFill>
                  <a:srgbClr val="FA4917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от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13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августа</a:t>
            </a:r>
            <a:r>
              <a:rPr sz="2400" i="1" spc="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2021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№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753</a:t>
            </a:r>
            <a:endParaRPr sz="2400">
              <a:latin typeface="Times New Roman"/>
              <a:cs typeface="Times New Roman"/>
            </a:endParaRPr>
          </a:p>
          <a:p>
            <a:pPr marL="811530" marR="734695" algn="ct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Times New Roman"/>
                <a:cs typeface="Times New Roman"/>
              </a:rPr>
              <a:t>«О </a:t>
            </a:r>
            <a:r>
              <a:rPr sz="2400" i="1" spc="-15" dirty="0">
                <a:latin typeface="Times New Roman"/>
                <a:cs typeface="Times New Roman"/>
              </a:rPr>
              <a:t>внесении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изменений</a:t>
            </a:r>
            <a:r>
              <a:rPr sz="2400" i="1" dirty="0">
                <a:latin typeface="Times New Roman"/>
                <a:cs typeface="Times New Roman"/>
              </a:rPr>
              <a:t> в </a:t>
            </a:r>
            <a:r>
              <a:rPr sz="2400" i="1" spc="-15" dirty="0">
                <a:latin typeface="Times New Roman"/>
                <a:cs typeface="Times New Roman"/>
              </a:rPr>
              <a:t>приказ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Министерства</a:t>
            </a:r>
            <a:r>
              <a:rPr sz="2400" i="1" spc="5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науки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и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высшего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образования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Российской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Федерации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от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21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августа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2020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г.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№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1076</a:t>
            </a:r>
            <a:endParaRPr sz="2400">
              <a:latin typeface="Times New Roman"/>
              <a:cs typeface="Times New Roman"/>
            </a:endParaRPr>
          </a:p>
          <a:p>
            <a:pPr marL="1106805" marR="1102995" algn="ct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Times New Roman"/>
                <a:cs typeface="Times New Roman"/>
              </a:rPr>
              <a:t>«Об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утверждении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Порядка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приема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на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обучение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по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образовательным</a:t>
            </a:r>
            <a:endParaRPr sz="2400">
              <a:latin typeface="Times New Roman"/>
              <a:cs typeface="Times New Roman"/>
            </a:endParaRPr>
          </a:p>
          <a:p>
            <a:pPr marL="194945" marR="186690" algn="ctr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программам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высшего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образования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–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программам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бакалавриата,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программам </a:t>
            </a:r>
            <a:r>
              <a:rPr sz="2400" i="1" spc="-5" dirty="0">
                <a:latin typeface="Times New Roman"/>
                <a:cs typeface="Times New Roman"/>
              </a:rPr>
              <a:t>специалитета,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программам </a:t>
            </a:r>
            <a:r>
              <a:rPr sz="2400" i="1" spc="-15" dirty="0">
                <a:latin typeface="Times New Roman"/>
                <a:cs typeface="Times New Roman"/>
              </a:rPr>
              <a:t>магистратуры»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Times New Roman"/>
                <a:cs typeface="Times New Roman"/>
              </a:rPr>
              <a:t>с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правилами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приема </a:t>
            </a:r>
            <a:r>
              <a:rPr sz="2400" i="1" spc="-10" dirty="0">
                <a:latin typeface="Times New Roman"/>
                <a:cs typeface="Times New Roman"/>
              </a:rPr>
              <a:t>студентов</a:t>
            </a:r>
            <a:r>
              <a:rPr sz="2400" i="1" spc="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в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вузы.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96035" marR="1285875" algn="ct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Утвержденный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приказ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вступил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в силу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марта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2022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действует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сентября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2027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года.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8135" y="203403"/>
            <a:ext cx="58166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Поступление</a:t>
            </a:r>
            <a:r>
              <a:rPr sz="3200" b="0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3200" b="0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вузы</a:t>
            </a:r>
            <a:r>
              <a:rPr sz="3200" b="0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b="0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2025</a:t>
            </a:r>
            <a:r>
              <a:rPr sz="4000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0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году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929" y="5370957"/>
            <a:ext cx="4907280" cy="40005"/>
          </a:xfrm>
          <a:custGeom>
            <a:avLst/>
            <a:gdLst/>
            <a:ahLst/>
            <a:cxnLst/>
            <a:rect l="l" t="t" r="r" b="b"/>
            <a:pathLst>
              <a:path w="4907280" h="40004">
                <a:moveTo>
                  <a:pt x="4907280" y="0"/>
                </a:moveTo>
                <a:lnTo>
                  <a:pt x="0" y="0"/>
                </a:lnTo>
                <a:lnTo>
                  <a:pt x="0" y="39624"/>
                </a:lnTo>
                <a:lnTo>
                  <a:pt x="4907280" y="39624"/>
                </a:lnTo>
                <a:lnTo>
                  <a:pt x="490728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091" y="4384700"/>
            <a:ext cx="452945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b="1" dirty="0">
                <a:solidFill>
                  <a:srgbClr val="C00000"/>
                </a:solidFill>
                <a:latin typeface="Times New Roman"/>
                <a:cs typeface="Times New Roman"/>
              </a:rPr>
              <a:t>27</a:t>
            </a:r>
            <a:r>
              <a:rPr sz="7200" b="1" spc="81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spc="10" dirty="0">
                <a:solidFill>
                  <a:srgbClr val="C00000"/>
                </a:solidFill>
                <a:latin typeface="Times New Roman"/>
                <a:cs typeface="Times New Roman"/>
              </a:rPr>
              <a:t>тестовых</a:t>
            </a:r>
            <a:r>
              <a:rPr sz="36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баллов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99832" y="5401436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569976" y="0"/>
                </a:moveTo>
                <a:lnTo>
                  <a:pt x="0" y="0"/>
                </a:lnTo>
                <a:lnTo>
                  <a:pt x="0" y="76200"/>
                </a:lnTo>
                <a:lnTo>
                  <a:pt x="569976" y="76200"/>
                </a:lnTo>
                <a:lnTo>
                  <a:pt x="5699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02448" y="4384700"/>
            <a:ext cx="483234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b="1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941" y="5537403"/>
            <a:ext cx="35775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(профильный</a:t>
            </a:r>
            <a:r>
              <a:rPr sz="2800" u="heavy" spc="-1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8892" y="5537403"/>
            <a:ext cx="29032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(базовый</a:t>
            </a:r>
            <a:r>
              <a:rPr sz="2800" u="heavy" spc="-1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0"/>
            <a:ext cx="8497824" cy="8869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4668" y="641680"/>
            <a:ext cx="8161655" cy="374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1959" indent="-265430">
              <a:lnSpc>
                <a:spcPct val="100000"/>
              </a:lnSpc>
              <a:spcBef>
                <a:spcPts val="95"/>
              </a:spcBef>
              <a:buClr>
                <a:srgbClr val="EF7E09"/>
              </a:buClr>
              <a:buSzPct val="79687"/>
              <a:buFont typeface="Segoe UI Symbol"/>
              <a:buChar char="⚫"/>
              <a:tabLst>
                <a:tab pos="442595" algn="l"/>
                <a:tab pos="4938395" algn="l"/>
              </a:tabLst>
            </a:pP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Минимальная</a:t>
            </a:r>
            <a:r>
              <a:rPr sz="3200" b="1" u="heavy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граница	</a:t>
            </a:r>
            <a:r>
              <a:rPr sz="32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32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32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аттестата</a:t>
            </a:r>
            <a:r>
              <a:rPr sz="32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2950"/>
              </a:spcBef>
              <a:buClr>
                <a:srgbClr val="EF7E09"/>
              </a:buClr>
              <a:buSzPct val="79166"/>
              <a:buFont typeface="Segoe UI Symbol"/>
              <a:buChar char="⚫"/>
              <a:tabLst>
                <a:tab pos="278130" algn="l"/>
                <a:tab pos="2078989" algn="l"/>
              </a:tabLst>
            </a:pPr>
            <a:r>
              <a:rPr sz="36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русский	язык</a:t>
            </a:r>
            <a:r>
              <a:rPr sz="3600" b="1" i="1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–</a:t>
            </a:r>
            <a:endParaRPr sz="36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0"/>
              </a:spcBef>
              <a:tabLst>
                <a:tab pos="1500505" algn="l"/>
              </a:tabLst>
            </a:pPr>
            <a:r>
              <a:rPr sz="7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24	</a:t>
            </a:r>
            <a:r>
              <a:rPr sz="3600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тестовых</a:t>
            </a:r>
            <a:r>
              <a:rPr sz="3600" u="heavy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балла</a:t>
            </a:r>
            <a:endParaRPr sz="3600">
              <a:latin typeface="Times New Roman"/>
              <a:cs typeface="Times New Roman"/>
            </a:endParaRPr>
          </a:p>
          <a:p>
            <a:pPr marL="277495" indent="-265430">
              <a:lnSpc>
                <a:spcPct val="100000"/>
              </a:lnSpc>
              <a:spcBef>
                <a:spcPts val="5045"/>
              </a:spcBef>
              <a:buClr>
                <a:srgbClr val="EF7E09"/>
              </a:buClr>
              <a:buSzPct val="79166"/>
              <a:buFont typeface="Segoe UI Symbol"/>
              <a:buChar char="⚫"/>
              <a:tabLst>
                <a:tab pos="278130" algn="l"/>
              </a:tabLst>
            </a:pPr>
            <a:r>
              <a:rPr sz="36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математика</a:t>
            </a:r>
            <a:r>
              <a:rPr sz="3600" b="1" i="1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–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267967"/>
            <a:ext cx="2273807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39" y="1397914"/>
            <a:ext cx="4918710" cy="2221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5"/>
              </a:spcBef>
            </a:pPr>
            <a:r>
              <a:rPr sz="7200" b="0" spc="70" dirty="0">
                <a:solidFill>
                  <a:srgbClr val="C00000"/>
                </a:solidFill>
                <a:latin typeface="Tahoma"/>
                <a:cs typeface="Tahoma"/>
              </a:rPr>
              <a:t>Результаты  </a:t>
            </a:r>
            <a:r>
              <a:rPr sz="7200" b="0" spc="340" dirty="0">
                <a:solidFill>
                  <a:srgbClr val="C00000"/>
                </a:solidFill>
                <a:latin typeface="Tahoma"/>
                <a:cs typeface="Tahoma"/>
              </a:rPr>
              <a:t>ЕГЭ</a:t>
            </a:r>
            <a:r>
              <a:rPr sz="7200" b="0" spc="-3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7200" b="0" spc="-5" dirty="0">
                <a:solidFill>
                  <a:srgbClr val="C00000"/>
                </a:solidFill>
                <a:latin typeface="Tahoma"/>
                <a:cs typeface="Tahoma"/>
              </a:rPr>
              <a:t>-2025</a:t>
            </a:r>
            <a:endParaRPr sz="7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3440"/>
            <a:ext cx="3413760" cy="54010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114" y="799287"/>
            <a:ext cx="3060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Microsoft Sans Serif"/>
                <a:cs typeface="Microsoft Sans Serif"/>
              </a:rPr>
              <a:t>32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100"/>
              </a:spcBef>
            </a:pPr>
            <a:r>
              <a:rPr dirty="0"/>
              <a:t>ЕГЭ</a:t>
            </a:r>
          </a:p>
        </p:txBody>
      </p:sp>
      <p:sp>
        <p:nvSpPr>
          <p:cNvPr id="4" name="object 4"/>
          <p:cNvSpPr/>
          <p:nvPr/>
        </p:nvSpPr>
        <p:spPr>
          <a:xfrm>
            <a:off x="3903345" y="813942"/>
            <a:ext cx="1511935" cy="73660"/>
          </a:xfrm>
          <a:custGeom>
            <a:avLst/>
            <a:gdLst/>
            <a:ahLst/>
            <a:cxnLst/>
            <a:rect l="l" t="t" r="r" b="b"/>
            <a:pathLst>
              <a:path w="1511935" h="73659">
                <a:moveTo>
                  <a:pt x="1511807" y="0"/>
                </a:moveTo>
                <a:lnTo>
                  <a:pt x="0" y="0"/>
                </a:lnTo>
                <a:lnTo>
                  <a:pt x="0" y="73152"/>
                </a:lnTo>
                <a:lnTo>
                  <a:pt x="1511807" y="73152"/>
                </a:lnTo>
                <a:lnTo>
                  <a:pt x="151180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647" y="1016330"/>
            <a:ext cx="44291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https://checkege.rustest.ru/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639822"/>
            <a:ext cx="9144000" cy="5181600"/>
            <a:chOff x="0" y="1639822"/>
            <a:chExt cx="9144000" cy="51816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39822"/>
              <a:ext cx="9143999" cy="5181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24692" y="2063204"/>
              <a:ext cx="993140" cy="359410"/>
            </a:xfrm>
            <a:custGeom>
              <a:avLst/>
              <a:gdLst/>
              <a:ahLst/>
              <a:cxnLst/>
              <a:rect l="l" t="t" r="r" b="b"/>
              <a:pathLst>
                <a:path w="993140" h="359410">
                  <a:moveTo>
                    <a:pt x="612689" y="0"/>
                  </a:moveTo>
                  <a:lnTo>
                    <a:pt x="574540" y="2466"/>
                  </a:lnTo>
                  <a:lnTo>
                    <a:pt x="541033" y="11814"/>
                  </a:lnTo>
                  <a:lnTo>
                    <a:pt x="516516" y="27342"/>
                  </a:lnTo>
                  <a:lnTo>
                    <a:pt x="510000" y="24395"/>
                  </a:lnTo>
                  <a:lnTo>
                    <a:pt x="503054" y="21675"/>
                  </a:lnTo>
                  <a:lnTo>
                    <a:pt x="495728" y="19216"/>
                  </a:lnTo>
                  <a:lnTo>
                    <a:pt x="488068" y="17055"/>
                  </a:lnTo>
                  <a:lnTo>
                    <a:pt x="441326" y="10177"/>
                  </a:lnTo>
                  <a:lnTo>
                    <a:pt x="394549" y="12610"/>
                  </a:lnTo>
                  <a:lnTo>
                    <a:pt x="353034" y="23520"/>
                  </a:lnTo>
                  <a:lnTo>
                    <a:pt x="322079" y="42074"/>
                  </a:lnTo>
                  <a:lnTo>
                    <a:pt x="298755" y="36581"/>
                  </a:lnTo>
                  <a:lnTo>
                    <a:pt x="274073" y="33089"/>
                  </a:lnTo>
                  <a:lnTo>
                    <a:pt x="248535" y="31644"/>
                  </a:lnTo>
                  <a:lnTo>
                    <a:pt x="222638" y="32295"/>
                  </a:lnTo>
                  <a:lnTo>
                    <a:pt x="164393" y="42267"/>
                  </a:lnTo>
                  <a:lnTo>
                    <a:pt x="119959" y="61775"/>
                  </a:lnTo>
                  <a:lnTo>
                    <a:pt x="93622" y="88070"/>
                  </a:lnTo>
                  <a:lnTo>
                    <a:pt x="89669" y="118401"/>
                  </a:lnTo>
                  <a:lnTo>
                    <a:pt x="88907" y="119544"/>
                  </a:lnTo>
                  <a:lnTo>
                    <a:pt x="45013" y="127148"/>
                  </a:lnTo>
                  <a:lnTo>
                    <a:pt x="0" y="162343"/>
                  </a:lnTo>
                  <a:lnTo>
                    <a:pt x="2452" y="181266"/>
                  </a:lnTo>
                  <a:lnTo>
                    <a:pt x="19050" y="198379"/>
                  </a:lnTo>
                  <a:lnTo>
                    <a:pt x="48648" y="211492"/>
                  </a:lnTo>
                  <a:lnTo>
                    <a:pt x="35520" y="220073"/>
                  </a:lnTo>
                  <a:lnTo>
                    <a:pt x="26582" y="229748"/>
                  </a:lnTo>
                  <a:lnTo>
                    <a:pt x="22074" y="240139"/>
                  </a:lnTo>
                  <a:lnTo>
                    <a:pt x="22232" y="250862"/>
                  </a:lnTo>
                  <a:lnTo>
                    <a:pt x="34615" y="269468"/>
                  </a:lnTo>
                  <a:lnTo>
                    <a:pt x="59666" y="283787"/>
                  </a:lnTo>
                  <a:lnTo>
                    <a:pt x="93813" y="292439"/>
                  </a:lnTo>
                  <a:lnTo>
                    <a:pt x="133484" y="294042"/>
                  </a:lnTo>
                  <a:lnTo>
                    <a:pt x="134754" y="295185"/>
                  </a:lnTo>
                  <a:lnTo>
                    <a:pt x="172074" y="317159"/>
                  </a:lnTo>
                  <a:lnTo>
                    <a:pt x="218799" y="331389"/>
                  </a:lnTo>
                  <a:lnTo>
                    <a:pt x="271553" y="337884"/>
                  </a:lnTo>
                  <a:lnTo>
                    <a:pt x="326324" y="336142"/>
                  </a:lnTo>
                  <a:lnTo>
                    <a:pt x="379102" y="325665"/>
                  </a:lnTo>
                  <a:lnTo>
                    <a:pt x="395811" y="335968"/>
                  </a:lnTo>
                  <a:lnTo>
                    <a:pt x="415710" y="344652"/>
                  </a:lnTo>
                  <a:lnTo>
                    <a:pt x="438324" y="351526"/>
                  </a:lnTo>
                  <a:lnTo>
                    <a:pt x="463176" y="356399"/>
                  </a:lnTo>
                  <a:lnTo>
                    <a:pt x="524549" y="359314"/>
                  </a:lnTo>
                  <a:lnTo>
                    <a:pt x="581445" y="350668"/>
                  </a:lnTo>
                  <a:lnTo>
                    <a:pt x="627626" y="332093"/>
                  </a:lnTo>
                  <a:lnTo>
                    <a:pt x="656851" y="305218"/>
                  </a:lnTo>
                  <a:lnTo>
                    <a:pt x="673026" y="309500"/>
                  </a:lnTo>
                  <a:lnTo>
                    <a:pt x="690141" y="312616"/>
                  </a:lnTo>
                  <a:lnTo>
                    <a:pt x="707947" y="314541"/>
                  </a:lnTo>
                  <a:lnTo>
                    <a:pt x="726193" y="315251"/>
                  </a:lnTo>
                  <a:lnTo>
                    <a:pt x="778099" y="310288"/>
                  </a:lnTo>
                  <a:lnTo>
                    <a:pt x="820634" y="296408"/>
                  </a:lnTo>
                  <a:lnTo>
                    <a:pt x="849477" y="275693"/>
                  </a:lnTo>
                  <a:lnTo>
                    <a:pt x="860305" y="250227"/>
                  </a:lnTo>
                  <a:lnTo>
                    <a:pt x="879911" y="248187"/>
                  </a:lnTo>
                  <a:lnTo>
                    <a:pt x="933203" y="235114"/>
                  </a:lnTo>
                  <a:lnTo>
                    <a:pt x="973889" y="212143"/>
                  </a:lnTo>
                  <a:lnTo>
                    <a:pt x="992846" y="184219"/>
                  </a:lnTo>
                  <a:lnTo>
                    <a:pt x="989157" y="154818"/>
                  </a:lnTo>
                  <a:lnTo>
                    <a:pt x="961905" y="127418"/>
                  </a:lnTo>
                  <a:lnTo>
                    <a:pt x="964064" y="124878"/>
                  </a:lnTo>
                  <a:lnTo>
                    <a:pt x="965969" y="122211"/>
                  </a:lnTo>
                  <a:lnTo>
                    <a:pt x="967493" y="119544"/>
                  </a:lnTo>
                  <a:lnTo>
                    <a:pt x="970738" y="95559"/>
                  </a:lnTo>
                  <a:lnTo>
                    <a:pt x="955635" y="73586"/>
                  </a:lnTo>
                  <a:lnTo>
                    <a:pt x="924935" y="56018"/>
                  </a:lnTo>
                  <a:lnTo>
                    <a:pt x="881387" y="45249"/>
                  </a:lnTo>
                  <a:lnTo>
                    <a:pt x="876351" y="36066"/>
                  </a:lnTo>
                  <a:lnTo>
                    <a:pt x="843668" y="12991"/>
                  </a:lnTo>
                  <a:lnTo>
                    <a:pt x="804793" y="2484"/>
                  </a:lnTo>
                  <a:lnTo>
                    <a:pt x="762214" y="180"/>
                  </a:lnTo>
                  <a:lnTo>
                    <a:pt x="720992" y="5901"/>
                  </a:lnTo>
                  <a:lnTo>
                    <a:pt x="686188" y="19468"/>
                  </a:lnTo>
                  <a:lnTo>
                    <a:pt x="678729" y="15136"/>
                  </a:lnTo>
                  <a:lnTo>
                    <a:pt x="670329" y="11293"/>
                  </a:lnTo>
                  <a:lnTo>
                    <a:pt x="661096" y="7949"/>
                  </a:lnTo>
                  <a:lnTo>
                    <a:pt x="651136" y="5117"/>
                  </a:lnTo>
                  <a:lnTo>
                    <a:pt x="612689" y="0"/>
                  </a:lnTo>
                  <a:close/>
                </a:path>
              </a:pathLst>
            </a:custGeom>
            <a:solidFill>
              <a:srgbClr val="EBB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4481" y="2395601"/>
              <a:ext cx="77724" cy="810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24692" y="2063204"/>
              <a:ext cx="993140" cy="414020"/>
            </a:xfrm>
            <a:custGeom>
              <a:avLst/>
              <a:gdLst/>
              <a:ahLst/>
              <a:cxnLst/>
              <a:rect l="l" t="t" r="r" b="b"/>
              <a:pathLst>
                <a:path w="993140" h="414019">
                  <a:moveTo>
                    <a:pt x="89669" y="118401"/>
                  </a:moveTo>
                  <a:lnTo>
                    <a:pt x="119959" y="61775"/>
                  </a:lnTo>
                  <a:lnTo>
                    <a:pt x="164393" y="42267"/>
                  </a:lnTo>
                  <a:lnTo>
                    <a:pt x="222638" y="32295"/>
                  </a:lnTo>
                  <a:lnTo>
                    <a:pt x="248535" y="31644"/>
                  </a:lnTo>
                  <a:lnTo>
                    <a:pt x="274073" y="33089"/>
                  </a:lnTo>
                  <a:lnTo>
                    <a:pt x="298755" y="36581"/>
                  </a:lnTo>
                  <a:lnTo>
                    <a:pt x="322079" y="42074"/>
                  </a:lnTo>
                  <a:lnTo>
                    <a:pt x="353034" y="23520"/>
                  </a:lnTo>
                  <a:lnTo>
                    <a:pt x="394549" y="12610"/>
                  </a:lnTo>
                  <a:lnTo>
                    <a:pt x="441326" y="10177"/>
                  </a:lnTo>
                  <a:lnTo>
                    <a:pt x="488068" y="17055"/>
                  </a:lnTo>
                  <a:lnTo>
                    <a:pt x="495728" y="19216"/>
                  </a:lnTo>
                  <a:lnTo>
                    <a:pt x="503054" y="21675"/>
                  </a:lnTo>
                  <a:lnTo>
                    <a:pt x="510000" y="24395"/>
                  </a:lnTo>
                  <a:lnTo>
                    <a:pt x="516516" y="27342"/>
                  </a:lnTo>
                  <a:lnTo>
                    <a:pt x="541033" y="11814"/>
                  </a:lnTo>
                  <a:lnTo>
                    <a:pt x="574540" y="2466"/>
                  </a:lnTo>
                  <a:lnTo>
                    <a:pt x="612689" y="0"/>
                  </a:lnTo>
                  <a:lnTo>
                    <a:pt x="651136" y="5117"/>
                  </a:lnTo>
                  <a:lnTo>
                    <a:pt x="661096" y="7949"/>
                  </a:lnTo>
                  <a:lnTo>
                    <a:pt x="670329" y="11293"/>
                  </a:lnTo>
                  <a:lnTo>
                    <a:pt x="678729" y="15136"/>
                  </a:lnTo>
                  <a:lnTo>
                    <a:pt x="686188" y="19468"/>
                  </a:lnTo>
                  <a:lnTo>
                    <a:pt x="720992" y="5901"/>
                  </a:lnTo>
                  <a:lnTo>
                    <a:pt x="762214" y="180"/>
                  </a:lnTo>
                  <a:lnTo>
                    <a:pt x="804793" y="2484"/>
                  </a:lnTo>
                  <a:lnTo>
                    <a:pt x="843668" y="12991"/>
                  </a:lnTo>
                  <a:lnTo>
                    <a:pt x="857277" y="19746"/>
                  </a:lnTo>
                  <a:lnTo>
                    <a:pt x="868243" y="27501"/>
                  </a:lnTo>
                  <a:lnTo>
                    <a:pt x="876351" y="36066"/>
                  </a:lnTo>
                  <a:lnTo>
                    <a:pt x="881387" y="45249"/>
                  </a:lnTo>
                  <a:lnTo>
                    <a:pt x="924935" y="56018"/>
                  </a:lnTo>
                  <a:lnTo>
                    <a:pt x="955635" y="73586"/>
                  </a:lnTo>
                  <a:lnTo>
                    <a:pt x="970738" y="95559"/>
                  </a:lnTo>
                  <a:lnTo>
                    <a:pt x="967493" y="119544"/>
                  </a:lnTo>
                  <a:lnTo>
                    <a:pt x="965969" y="122211"/>
                  </a:lnTo>
                  <a:lnTo>
                    <a:pt x="964064" y="124878"/>
                  </a:lnTo>
                  <a:lnTo>
                    <a:pt x="961905" y="127418"/>
                  </a:lnTo>
                  <a:lnTo>
                    <a:pt x="989157" y="154818"/>
                  </a:lnTo>
                  <a:lnTo>
                    <a:pt x="973889" y="212143"/>
                  </a:lnTo>
                  <a:lnTo>
                    <a:pt x="933203" y="235114"/>
                  </a:lnTo>
                  <a:lnTo>
                    <a:pt x="879911" y="248187"/>
                  </a:lnTo>
                  <a:lnTo>
                    <a:pt x="860305" y="250227"/>
                  </a:lnTo>
                  <a:lnTo>
                    <a:pt x="849477" y="275693"/>
                  </a:lnTo>
                  <a:lnTo>
                    <a:pt x="820634" y="296408"/>
                  </a:lnTo>
                  <a:lnTo>
                    <a:pt x="778099" y="310288"/>
                  </a:lnTo>
                  <a:lnTo>
                    <a:pt x="726193" y="315251"/>
                  </a:lnTo>
                  <a:lnTo>
                    <a:pt x="707947" y="314541"/>
                  </a:lnTo>
                  <a:lnTo>
                    <a:pt x="690141" y="312616"/>
                  </a:lnTo>
                  <a:lnTo>
                    <a:pt x="673026" y="309500"/>
                  </a:lnTo>
                  <a:lnTo>
                    <a:pt x="656851" y="305218"/>
                  </a:lnTo>
                  <a:lnTo>
                    <a:pt x="627626" y="332093"/>
                  </a:lnTo>
                  <a:lnTo>
                    <a:pt x="581445" y="350668"/>
                  </a:lnTo>
                  <a:lnTo>
                    <a:pt x="524549" y="359314"/>
                  </a:lnTo>
                  <a:lnTo>
                    <a:pt x="463176" y="356399"/>
                  </a:lnTo>
                  <a:lnTo>
                    <a:pt x="438324" y="351526"/>
                  </a:lnTo>
                  <a:lnTo>
                    <a:pt x="415710" y="344652"/>
                  </a:lnTo>
                  <a:lnTo>
                    <a:pt x="395811" y="335968"/>
                  </a:lnTo>
                  <a:lnTo>
                    <a:pt x="379102" y="325665"/>
                  </a:lnTo>
                  <a:lnTo>
                    <a:pt x="326324" y="336142"/>
                  </a:lnTo>
                  <a:lnTo>
                    <a:pt x="271553" y="337884"/>
                  </a:lnTo>
                  <a:lnTo>
                    <a:pt x="218799" y="331389"/>
                  </a:lnTo>
                  <a:lnTo>
                    <a:pt x="172074" y="317159"/>
                  </a:lnTo>
                  <a:lnTo>
                    <a:pt x="135389" y="295693"/>
                  </a:lnTo>
                  <a:lnTo>
                    <a:pt x="134119" y="294550"/>
                  </a:lnTo>
                  <a:lnTo>
                    <a:pt x="133484" y="294042"/>
                  </a:lnTo>
                  <a:lnTo>
                    <a:pt x="93813" y="292439"/>
                  </a:lnTo>
                  <a:lnTo>
                    <a:pt x="34615" y="269468"/>
                  </a:lnTo>
                  <a:lnTo>
                    <a:pt x="22074" y="240139"/>
                  </a:lnTo>
                  <a:lnTo>
                    <a:pt x="26582" y="229748"/>
                  </a:lnTo>
                  <a:lnTo>
                    <a:pt x="35520" y="220073"/>
                  </a:lnTo>
                  <a:lnTo>
                    <a:pt x="48648" y="211492"/>
                  </a:lnTo>
                  <a:lnTo>
                    <a:pt x="19050" y="198379"/>
                  </a:lnTo>
                  <a:lnTo>
                    <a:pt x="2452" y="181266"/>
                  </a:lnTo>
                  <a:lnTo>
                    <a:pt x="0" y="162343"/>
                  </a:lnTo>
                  <a:lnTo>
                    <a:pt x="12834" y="143801"/>
                  </a:lnTo>
                  <a:lnTo>
                    <a:pt x="27060" y="134457"/>
                  </a:lnTo>
                  <a:lnTo>
                    <a:pt x="45013" y="127148"/>
                  </a:lnTo>
                  <a:lnTo>
                    <a:pt x="65895" y="122102"/>
                  </a:lnTo>
                  <a:lnTo>
                    <a:pt x="88907" y="119544"/>
                  </a:lnTo>
                  <a:lnTo>
                    <a:pt x="89669" y="118401"/>
                  </a:lnTo>
                  <a:close/>
                </a:path>
                <a:path w="993140" h="414019">
                  <a:moveTo>
                    <a:pt x="299854" y="403389"/>
                  </a:moveTo>
                  <a:lnTo>
                    <a:pt x="299854" y="408850"/>
                  </a:lnTo>
                  <a:lnTo>
                    <a:pt x="295282" y="413422"/>
                  </a:lnTo>
                  <a:lnTo>
                    <a:pt x="289821" y="413422"/>
                  </a:lnTo>
                  <a:lnTo>
                    <a:pt x="284360" y="413422"/>
                  </a:lnTo>
                  <a:lnTo>
                    <a:pt x="279788" y="408850"/>
                  </a:lnTo>
                  <a:lnTo>
                    <a:pt x="279788" y="403389"/>
                  </a:lnTo>
                  <a:lnTo>
                    <a:pt x="279788" y="397928"/>
                  </a:lnTo>
                  <a:lnTo>
                    <a:pt x="284360" y="393356"/>
                  </a:lnTo>
                  <a:lnTo>
                    <a:pt x="289821" y="393356"/>
                  </a:lnTo>
                  <a:lnTo>
                    <a:pt x="295282" y="393356"/>
                  </a:lnTo>
                  <a:lnTo>
                    <a:pt x="299854" y="397928"/>
                  </a:lnTo>
                  <a:lnTo>
                    <a:pt x="299854" y="403389"/>
                  </a:lnTo>
                  <a:close/>
                </a:path>
                <a:path w="993140" h="414019">
                  <a:moveTo>
                    <a:pt x="321952" y="390181"/>
                  </a:moveTo>
                  <a:lnTo>
                    <a:pt x="320371" y="397978"/>
                  </a:lnTo>
                  <a:lnTo>
                    <a:pt x="316063" y="404358"/>
                  </a:lnTo>
                  <a:lnTo>
                    <a:pt x="309683" y="408666"/>
                  </a:lnTo>
                  <a:lnTo>
                    <a:pt x="301886" y="410247"/>
                  </a:lnTo>
                  <a:lnTo>
                    <a:pt x="294163" y="408666"/>
                  </a:lnTo>
                  <a:lnTo>
                    <a:pt x="287821" y="404358"/>
                  </a:lnTo>
                  <a:lnTo>
                    <a:pt x="283527" y="397978"/>
                  </a:lnTo>
                  <a:lnTo>
                    <a:pt x="281947" y="390181"/>
                  </a:lnTo>
                  <a:lnTo>
                    <a:pt x="283527" y="382404"/>
                  </a:lnTo>
                  <a:lnTo>
                    <a:pt x="287821" y="376068"/>
                  </a:lnTo>
                  <a:lnTo>
                    <a:pt x="294163" y="371804"/>
                  </a:lnTo>
                  <a:lnTo>
                    <a:pt x="301886" y="370242"/>
                  </a:lnTo>
                  <a:lnTo>
                    <a:pt x="309683" y="371804"/>
                  </a:lnTo>
                  <a:lnTo>
                    <a:pt x="316063" y="376068"/>
                  </a:lnTo>
                  <a:lnTo>
                    <a:pt x="320371" y="382404"/>
                  </a:lnTo>
                  <a:lnTo>
                    <a:pt x="321952" y="390181"/>
                  </a:lnTo>
                  <a:close/>
                </a:path>
                <a:path w="993140" h="414019">
                  <a:moveTo>
                    <a:pt x="357512" y="362368"/>
                  </a:moveTo>
                  <a:lnTo>
                    <a:pt x="355169" y="374016"/>
                  </a:lnTo>
                  <a:lnTo>
                    <a:pt x="348765" y="383545"/>
                  </a:lnTo>
                  <a:lnTo>
                    <a:pt x="339242" y="389979"/>
                  </a:lnTo>
                  <a:lnTo>
                    <a:pt x="327540" y="392340"/>
                  </a:lnTo>
                  <a:lnTo>
                    <a:pt x="315892" y="389979"/>
                  </a:lnTo>
                  <a:lnTo>
                    <a:pt x="306363" y="383545"/>
                  </a:lnTo>
                  <a:lnTo>
                    <a:pt x="299930" y="374016"/>
                  </a:lnTo>
                  <a:lnTo>
                    <a:pt x="297568" y="362368"/>
                  </a:lnTo>
                  <a:lnTo>
                    <a:pt x="299930" y="350720"/>
                  </a:lnTo>
                  <a:lnTo>
                    <a:pt x="306363" y="341191"/>
                  </a:lnTo>
                  <a:lnTo>
                    <a:pt x="315892" y="334758"/>
                  </a:lnTo>
                  <a:lnTo>
                    <a:pt x="327540" y="332396"/>
                  </a:lnTo>
                  <a:lnTo>
                    <a:pt x="339242" y="334758"/>
                  </a:lnTo>
                  <a:lnTo>
                    <a:pt x="348765" y="341191"/>
                  </a:lnTo>
                  <a:lnTo>
                    <a:pt x="355169" y="350720"/>
                  </a:lnTo>
                  <a:lnTo>
                    <a:pt x="357512" y="362368"/>
                  </a:lnTo>
                  <a:close/>
                </a:path>
                <a:path w="993140" h="414019">
                  <a:moveTo>
                    <a:pt x="107957" y="216699"/>
                  </a:moveTo>
                  <a:lnTo>
                    <a:pt x="92759" y="216703"/>
                  </a:lnTo>
                  <a:lnTo>
                    <a:pt x="77811" y="215588"/>
                  </a:lnTo>
                  <a:lnTo>
                    <a:pt x="63363" y="213377"/>
                  </a:lnTo>
                  <a:lnTo>
                    <a:pt x="49664" y="210095"/>
                  </a:lnTo>
                </a:path>
                <a:path w="993140" h="414019">
                  <a:moveTo>
                    <a:pt x="159392" y="289343"/>
                  </a:moveTo>
                  <a:lnTo>
                    <a:pt x="153154" y="290411"/>
                  </a:lnTo>
                  <a:lnTo>
                    <a:pt x="146819" y="291312"/>
                  </a:lnTo>
                  <a:lnTo>
                    <a:pt x="140390" y="292022"/>
                  </a:lnTo>
                  <a:lnTo>
                    <a:pt x="133865" y="292518"/>
                  </a:lnTo>
                </a:path>
                <a:path w="993140" h="414019">
                  <a:moveTo>
                    <a:pt x="378975" y="324268"/>
                  </a:moveTo>
                  <a:lnTo>
                    <a:pt x="372879" y="319696"/>
                  </a:lnTo>
                  <a:lnTo>
                    <a:pt x="367672" y="314870"/>
                  </a:lnTo>
                  <a:lnTo>
                    <a:pt x="363608" y="309663"/>
                  </a:lnTo>
                </a:path>
                <a:path w="993140" h="414019">
                  <a:moveTo>
                    <a:pt x="663074" y="288073"/>
                  </a:moveTo>
                  <a:lnTo>
                    <a:pt x="662185" y="293534"/>
                  </a:lnTo>
                  <a:lnTo>
                    <a:pt x="660153" y="298868"/>
                  </a:lnTo>
                  <a:lnTo>
                    <a:pt x="656978" y="303948"/>
                  </a:lnTo>
                </a:path>
                <a:path w="993140" h="414019">
                  <a:moveTo>
                    <a:pt x="784994" y="189902"/>
                  </a:moveTo>
                  <a:lnTo>
                    <a:pt x="816185" y="200296"/>
                  </a:lnTo>
                  <a:lnTo>
                    <a:pt x="839827" y="214286"/>
                  </a:lnTo>
                  <a:lnTo>
                    <a:pt x="854753" y="230943"/>
                  </a:lnTo>
                  <a:lnTo>
                    <a:pt x="859797" y="249338"/>
                  </a:lnTo>
                </a:path>
                <a:path w="993140" h="414019">
                  <a:moveTo>
                    <a:pt x="961397" y="126656"/>
                  </a:moveTo>
                  <a:lnTo>
                    <a:pt x="955073" y="132861"/>
                  </a:lnTo>
                  <a:lnTo>
                    <a:pt x="947380" y="138674"/>
                  </a:lnTo>
                  <a:lnTo>
                    <a:pt x="938377" y="144033"/>
                  </a:lnTo>
                  <a:lnTo>
                    <a:pt x="928123" y="148881"/>
                  </a:lnTo>
                </a:path>
                <a:path w="993140" h="414019">
                  <a:moveTo>
                    <a:pt x="881514" y="43979"/>
                  </a:moveTo>
                  <a:lnTo>
                    <a:pt x="882784" y="47408"/>
                  </a:lnTo>
                  <a:lnTo>
                    <a:pt x="883419" y="50964"/>
                  </a:lnTo>
                  <a:lnTo>
                    <a:pt x="883292" y="54520"/>
                  </a:lnTo>
                </a:path>
                <a:path w="993140" h="414019">
                  <a:moveTo>
                    <a:pt x="668789" y="31660"/>
                  </a:moveTo>
                  <a:lnTo>
                    <a:pt x="673234" y="26834"/>
                  </a:lnTo>
                  <a:lnTo>
                    <a:pt x="678949" y="22262"/>
                  </a:lnTo>
                  <a:lnTo>
                    <a:pt x="685934" y="18198"/>
                  </a:lnTo>
                </a:path>
                <a:path w="993140" h="414019">
                  <a:moveTo>
                    <a:pt x="509277" y="38010"/>
                  </a:moveTo>
                  <a:lnTo>
                    <a:pt x="511055" y="34073"/>
                  </a:lnTo>
                  <a:lnTo>
                    <a:pt x="513849" y="30136"/>
                  </a:lnTo>
                  <a:lnTo>
                    <a:pt x="517532" y="26453"/>
                  </a:lnTo>
                </a:path>
                <a:path w="993140" h="414019">
                  <a:moveTo>
                    <a:pt x="322079" y="41947"/>
                  </a:moveTo>
                  <a:lnTo>
                    <a:pt x="330029" y="44446"/>
                  </a:lnTo>
                  <a:lnTo>
                    <a:pt x="337669" y="47170"/>
                  </a:lnTo>
                  <a:lnTo>
                    <a:pt x="344975" y="50109"/>
                  </a:lnTo>
                  <a:lnTo>
                    <a:pt x="351924" y="53250"/>
                  </a:lnTo>
                </a:path>
                <a:path w="993140" h="414019">
                  <a:moveTo>
                    <a:pt x="94876" y="130212"/>
                  </a:moveTo>
                  <a:lnTo>
                    <a:pt x="92590" y="126402"/>
                  </a:lnTo>
                  <a:lnTo>
                    <a:pt x="90812" y="122465"/>
                  </a:lnTo>
                  <a:lnTo>
                    <a:pt x="89669" y="118401"/>
                  </a:lnTo>
                </a:path>
              </a:pathLst>
            </a:custGeom>
            <a:ln w="9144">
              <a:solidFill>
                <a:srgbClr val="D378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2051" y="2622804"/>
            <a:ext cx="4319270" cy="3526790"/>
          </a:xfrm>
          <a:prstGeom prst="rect">
            <a:avLst/>
          </a:prstGeom>
          <a:solidFill>
            <a:srgbClr val="FFFFFF"/>
          </a:solidFill>
          <a:ln w="15240">
            <a:solidFill>
              <a:srgbClr val="DE7D17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434340" marR="1417955" indent="-344805">
              <a:lnSpc>
                <a:spcPts val="2300"/>
              </a:lnSpc>
              <a:spcBef>
                <a:spcPts val="259"/>
              </a:spcBef>
            </a:pPr>
            <a:r>
              <a:rPr sz="2400" spc="-26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Отм</a:t>
            </a:r>
            <a:r>
              <a:rPr sz="2400" spc="-15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б</a:t>
            </a:r>
            <a:r>
              <a:rPr sz="2400" spc="-100" dirty="0">
                <a:latin typeface="Times New Roman"/>
                <a:cs typeface="Times New Roman"/>
              </a:rPr>
              <a:t>у</a:t>
            </a:r>
            <a:r>
              <a:rPr sz="2400" spc="-35" dirty="0">
                <a:latin typeface="Times New Roman"/>
                <a:cs typeface="Times New Roman"/>
              </a:rPr>
              <a:t>м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  </a:t>
            </a:r>
            <a:r>
              <a:rPr sz="2400" spc="-5" dirty="0">
                <a:latin typeface="Times New Roman"/>
                <a:cs typeface="Times New Roman"/>
              </a:rPr>
              <a:t>свидетельства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результатами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ГИА</a:t>
            </a:r>
            <a:endParaRPr sz="2400">
              <a:latin typeface="Times New Roman"/>
              <a:cs typeface="Times New Roman"/>
            </a:endParaRPr>
          </a:p>
          <a:p>
            <a:pPr marL="434340" marR="209550" indent="-344805">
              <a:lnSpc>
                <a:spcPct val="80000"/>
              </a:lnSpc>
              <a:spcBef>
                <a:spcPts val="1010"/>
              </a:spcBef>
              <a:tabLst>
                <a:tab pos="2669540" algn="l"/>
              </a:tabLst>
            </a:pPr>
            <a:r>
              <a:rPr sz="2400" spc="-19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8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Результаты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ЕГЭ	</a:t>
            </a:r>
            <a:r>
              <a:rPr sz="2400" b="1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будут 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действительны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четыре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года</a:t>
            </a:r>
            <a:r>
              <a:rPr sz="2400" spc="-30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следующих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годом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сдачи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экзаменов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письмо 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Министерства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образования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и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науки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Times New Roman"/>
                <a:cs typeface="Times New Roman"/>
              </a:rPr>
              <a:t>РФ</a:t>
            </a:r>
            <a:r>
              <a:rPr sz="2400" i="1" dirty="0">
                <a:latin typeface="Times New Roman"/>
                <a:cs typeface="Times New Roman"/>
              </a:rPr>
              <a:t> от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20.11.2013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г.</a:t>
            </a:r>
            <a:endParaRPr sz="2400">
              <a:latin typeface="Times New Roman"/>
              <a:cs typeface="Times New Roman"/>
            </a:endParaRPr>
          </a:p>
          <a:p>
            <a:pPr marL="434340">
              <a:lnSpc>
                <a:spcPts val="2305"/>
              </a:lnSpc>
            </a:pPr>
            <a:r>
              <a:rPr sz="2400" i="1" spc="-5" dirty="0">
                <a:latin typeface="Times New Roman"/>
                <a:cs typeface="Times New Roman"/>
              </a:rPr>
              <a:t>№ДЛ-345/17).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114" y="799287"/>
            <a:ext cx="3060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Microsoft Sans Serif"/>
                <a:cs typeface="Microsoft Sans Serif"/>
              </a:rPr>
              <a:t>33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0430" y="5537"/>
            <a:ext cx="5803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7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Результаты </a:t>
            </a:r>
            <a:r>
              <a:rPr sz="6000" spc="-15" dirty="0">
                <a:solidFill>
                  <a:srgbClr val="C00000"/>
                </a:solidFill>
                <a:latin typeface="Times New Roman"/>
                <a:cs typeface="Times New Roman"/>
              </a:rPr>
              <a:t>ГИА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2369" y="862583"/>
            <a:ext cx="5779135" cy="73660"/>
          </a:xfrm>
          <a:custGeom>
            <a:avLst/>
            <a:gdLst/>
            <a:ahLst/>
            <a:cxnLst/>
            <a:rect l="l" t="t" r="r" b="b"/>
            <a:pathLst>
              <a:path w="5779134" h="73659">
                <a:moveTo>
                  <a:pt x="5779008" y="0"/>
                </a:moveTo>
                <a:lnTo>
                  <a:pt x="0" y="0"/>
                </a:lnTo>
                <a:lnTo>
                  <a:pt x="0" y="73151"/>
                </a:lnTo>
                <a:lnTo>
                  <a:pt x="5779008" y="73151"/>
                </a:lnTo>
                <a:lnTo>
                  <a:pt x="5779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65323" y="958108"/>
            <a:ext cx="4424680" cy="145986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3200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https://checkege.rustest.ru/</a:t>
            </a:r>
            <a:endParaRPr sz="3200">
              <a:latin typeface="Times New Roman"/>
              <a:cs typeface="Times New Roman"/>
            </a:endParaRPr>
          </a:p>
          <a:p>
            <a:pPr marL="1111885">
              <a:lnSpc>
                <a:spcPct val="100000"/>
              </a:lnSpc>
              <a:spcBef>
                <a:spcPts val="1805"/>
              </a:spcBef>
            </a:pPr>
            <a:r>
              <a:rPr sz="3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ВАЖНО!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5324" y="1136675"/>
            <a:ext cx="4828540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b="0" spc="204" dirty="0">
                <a:solidFill>
                  <a:srgbClr val="C00000"/>
                </a:solidFill>
                <a:latin typeface="Tahoma"/>
                <a:cs typeface="Tahoma"/>
              </a:rPr>
              <a:t>Апелляция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223011" y="2234895"/>
            <a:ext cx="68573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7950" algn="l"/>
              </a:tabLst>
            </a:pPr>
            <a:r>
              <a:rPr sz="7200" spc="365" dirty="0">
                <a:solidFill>
                  <a:srgbClr val="C00000"/>
                </a:solidFill>
                <a:latin typeface="Tahoma"/>
                <a:cs typeface="Tahoma"/>
              </a:rPr>
              <a:t>участник</a:t>
            </a:r>
            <a:r>
              <a:rPr sz="7200" spc="37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7200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7200" spc="335" dirty="0">
                <a:solidFill>
                  <a:srgbClr val="C00000"/>
                </a:solidFill>
                <a:latin typeface="Tahoma"/>
                <a:cs typeface="Tahoma"/>
              </a:rPr>
              <a:t>ЕГЭ</a:t>
            </a:r>
            <a:endParaRPr sz="7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511" y="2133600"/>
            <a:ext cx="4032503" cy="39837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2164105"/>
            <a:ext cx="90563" cy="910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7224" y="1561617"/>
            <a:ext cx="13169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i="1" spc="-26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6000" i="1" spc="-555" dirty="0">
                <a:solidFill>
                  <a:srgbClr val="FF0000"/>
                </a:solidFill>
                <a:latin typeface="Times New Roman"/>
                <a:cs typeface="Times New Roman"/>
              </a:rPr>
              <a:t>ГЭ</a:t>
            </a:r>
            <a:endParaRPr sz="6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7488" y="2087943"/>
            <a:ext cx="2763951" cy="3112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3" y="3261385"/>
            <a:ext cx="90563" cy="9103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82751" y="3185223"/>
            <a:ext cx="7816850" cy="678815"/>
            <a:chOff x="682751" y="3185223"/>
            <a:chExt cx="7816850" cy="67881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39" y="3185223"/>
              <a:ext cx="7798434" cy="3112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51" y="3685019"/>
              <a:ext cx="1544828" cy="17895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0"/>
            <a:ext cx="9144000" cy="3043555"/>
            <a:chOff x="0" y="0"/>
            <a:chExt cx="9144000" cy="304355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95" y="1441703"/>
              <a:ext cx="2211197" cy="16015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7983" y="2212848"/>
              <a:ext cx="107823" cy="440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74392" y="2090940"/>
              <a:ext cx="2595118" cy="3082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7991" y="2673083"/>
              <a:ext cx="5237099" cy="305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9144000" cy="180136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300097" y="3492500"/>
            <a:ext cx="55372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i="1" spc="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русскому</a:t>
            </a:r>
            <a:r>
              <a:rPr sz="28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языку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математике.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97023" y="3416744"/>
            <a:ext cx="6018530" cy="748665"/>
            <a:chOff x="2097023" y="3416744"/>
            <a:chExt cx="6018530" cy="748665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7023" y="3416744"/>
              <a:ext cx="6018022" cy="7480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0383" y="3895344"/>
              <a:ext cx="5512308" cy="28575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6615" y="4605528"/>
            <a:ext cx="78016" cy="783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4944" y="4556747"/>
            <a:ext cx="3406775" cy="25032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75759" y="4541481"/>
            <a:ext cx="3004058" cy="26559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1895" y="4907241"/>
            <a:ext cx="7842250" cy="2655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91895" y="5272989"/>
            <a:ext cx="830834" cy="21493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86611" y="5169230"/>
            <a:ext cx="46564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предметы</a:t>
            </a:r>
            <a:r>
              <a:rPr sz="24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4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форме</a:t>
            </a:r>
            <a:r>
              <a:rPr sz="24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ЕГЭ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14272" y="5105400"/>
            <a:ext cx="4999990" cy="64142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97152" y="5513832"/>
            <a:ext cx="4634484" cy="2552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90"/>
            <a:ext cx="9144000" cy="684580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0904" marR="5080" indent="-1695450">
              <a:lnSpc>
                <a:spcPct val="100000"/>
              </a:lnSpc>
              <a:spcBef>
                <a:spcPts val="100"/>
              </a:spcBef>
            </a:pPr>
            <a:r>
              <a:rPr sz="3600" spc="-65" dirty="0">
                <a:solidFill>
                  <a:srgbClr val="FF0000"/>
                </a:solidFill>
              </a:rPr>
              <a:t>Выставление</a:t>
            </a:r>
            <a:r>
              <a:rPr sz="3600" spc="-95" dirty="0">
                <a:solidFill>
                  <a:srgbClr val="FF0000"/>
                </a:solidFill>
              </a:rPr>
              <a:t> </a:t>
            </a:r>
            <a:r>
              <a:rPr sz="3600" spc="35" dirty="0">
                <a:solidFill>
                  <a:srgbClr val="FF0000"/>
                </a:solidFill>
              </a:rPr>
              <a:t>отметок</a:t>
            </a:r>
            <a:r>
              <a:rPr sz="3600" spc="-75" dirty="0">
                <a:solidFill>
                  <a:srgbClr val="FF0000"/>
                </a:solidFill>
              </a:rPr>
              <a:t> </a:t>
            </a:r>
            <a:r>
              <a:rPr sz="3600" spc="-265" dirty="0">
                <a:solidFill>
                  <a:srgbClr val="FF0000"/>
                </a:solidFill>
              </a:rPr>
              <a:t>в </a:t>
            </a:r>
            <a:r>
              <a:rPr sz="3600" spc="-1040" dirty="0">
                <a:solidFill>
                  <a:srgbClr val="FF0000"/>
                </a:solidFill>
              </a:rPr>
              <a:t> </a:t>
            </a:r>
            <a:r>
              <a:rPr sz="3600" spc="145" dirty="0">
                <a:solidFill>
                  <a:srgbClr val="FF0000"/>
                </a:solidFill>
              </a:rPr>
              <a:t>аттестат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21839" y="2161794"/>
            <a:ext cx="6435090" cy="322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45970" algn="l"/>
                <a:tab pos="5466715" algn="l"/>
              </a:tabLst>
            </a:pPr>
            <a:r>
              <a:rPr sz="2400" b="1" spc="80" dirty="0">
                <a:latin typeface="Tahoma"/>
                <a:cs typeface="Tahoma"/>
              </a:rPr>
              <a:t>Среднее	</a:t>
            </a:r>
            <a:r>
              <a:rPr sz="2400" b="1" spc="25" dirty="0">
                <a:latin typeface="Tahoma"/>
                <a:cs typeface="Tahoma"/>
              </a:rPr>
              <a:t>ар</a:t>
            </a:r>
            <a:r>
              <a:rPr sz="2400" b="1" spc="30" dirty="0">
                <a:latin typeface="Tahoma"/>
                <a:cs typeface="Tahoma"/>
              </a:rPr>
              <a:t>и</a:t>
            </a:r>
            <a:r>
              <a:rPr sz="2400" b="1" spc="310" dirty="0">
                <a:latin typeface="Tahoma"/>
                <a:cs typeface="Tahoma"/>
              </a:rPr>
              <a:t>ф</a:t>
            </a:r>
            <a:r>
              <a:rPr sz="2400" b="1" spc="70" dirty="0">
                <a:latin typeface="Tahoma"/>
                <a:cs typeface="Tahoma"/>
              </a:rPr>
              <a:t>ме</a:t>
            </a:r>
            <a:r>
              <a:rPr sz="2400" b="1" spc="60" dirty="0">
                <a:latin typeface="Tahoma"/>
                <a:cs typeface="Tahoma"/>
              </a:rPr>
              <a:t>т</a:t>
            </a:r>
            <a:r>
              <a:rPr sz="2400" b="1" spc="-145" dirty="0">
                <a:latin typeface="Tahoma"/>
                <a:cs typeface="Tahoma"/>
              </a:rPr>
              <a:t>и</a:t>
            </a:r>
            <a:r>
              <a:rPr sz="2400" b="1" spc="-120" dirty="0">
                <a:latin typeface="Tahoma"/>
                <a:cs typeface="Tahoma"/>
              </a:rPr>
              <a:t>ч</a:t>
            </a:r>
            <a:r>
              <a:rPr sz="2400" b="1" spc="65" dirty="0">
                <a:latin typeface="Tahoma"/>
                <a:cs typeface="Tahoma"/>
              </a:rPr>
              <a:t>ес</a:t>
            </a:r>
            <a:r>
              <a:rPr sz="2400" b="1" spc="85" dirty="0">
                <a:latin typeface="Tahoma"/>
                <a:cs typeface="Tahoma"/>
              </a:rPr>
              <a:t>к</a:t>
            </a:r>
            <a:r>
              <a:rPr sz="2400" b="1" spc="75" dirty="0">
                <a:latin typeface="Tahoma"/>
                <a:cs typeface="Tahoma"/>
              </a:rPr>
              <a:t>о</a:t>
            </a:r>
            <a:r>
              <a:rPr sz="2400" b="1" spc="80" dirty="0">
                <a:latin typeface="Tahoma"/>
                <a:cs typeface="Tahoma"/>
              </a:rPr>
              <a:t>е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2400" b="1" spc="-30" dirty="0">
                <a:latin typeface="Tahoma"/>
                <a:cs typeface="Tahoma"/>
              </a:rPr>
              <a:t>пу</a:t>
            </a:r>
            <a:r>
              <a:rPr sz="2400" b="1" spc="-35" dirty="0">
                <a:latin typeface="Tahoma"/>
                <a:cs typeface="Tahoma"/>
              </a:rPr>
              <a:t>т</a:t>
            </a:r>
            <a:r>
              <a:rPr sz="2400" b="1" spc="55" dirty="0">
                <a:latin typeface="Tahoma"/>
                <a:cs typeface="Tahoma"/>
              </a:rPr>
              <a:t>ём  </a:t>
            </a:r>
            <a:r>
              <a:rPr sz="2400" b="1" spc="25" dirty="0">
                <a:latin typeface="Tahoma"/>
                <a:cs typeface="Tahoma"/>
              </a:rPr>
              <a:t>математического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0" dirty="0">
                <a:latin typeface="Tahoma"/>
                <a:cs typeface="Tahoma"/>
              </a:rPr>
              <a:t>округления: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90" dirty="0">
                <a:latin typeface="Tahoma"/>
                <a:cs typeface="Tahoma"/>
              </a:rPr>
              <a:t>1</a:t>
            </a:r>
            <a:r>
              <a:rPr sz="2400" b="1" spc="-80" dirty="0">
                <a:latin typeface="Tahoma"/>
                <a:cs typeface="Tahoma"/>
              </a:rPr>
              <a:t>,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2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по</a:t>
            </a:r>
            <a:r>
              <a:rPr sz="2400" b="1" spc="-105" dirty="0">
                <a:latin typeface="Tahoma"/>
                <a:cs typeface="Tahoma"/>
              </a:rPr>
              <a:t>л</a:t>
            </a:r>
            <a:r>
              <a:rPr sz="2400" b="1" spc="-45" dirty="0">
                <a:latin typeface="Tahoma"/>
                <a:cs typeface="Tahoma"/>
              </a:rPr>
              <a:t>угодие</a:t>
            </a:r>
            <a:r>
              <a:rPr sz="2400" b="1" spc="-25" dirty="0">
                <a:latin typeface="Tahoma"/>
                <a:cs typeface="Tahoma"/>
              </a:rPr>
              <a:t>, </a:t>
            </a:r>
            <a:r>
              <a:rPr sz="2400" b="1" spc="-60" dirty="0">
                <a:latin typeface="Tahoma"/>
                <a:cs typeface="Tahoma"/>
              </a:rPr>
              <a:t>год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10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к</a:t>
            </a:r>
            <a:r>
              <a:rPr sz="2400" b="1" spc="-260" dirty="0">
                <a:latin typeface="Tahoma"/>
                <a:cs typeface="Tahoma"/>
              </a:rPr>
              <a:t>л</a:t>
            </a:r>
            <a:r>
              <a:rPr sz="2400" b="1" spc="200" dirty="0">
                <a:latin typeface="Tahoma"/>
                <a:cs typeface="Tahoma"/>
              </a:rPr>
              <a:t>асса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400" b="1" spc="-190" dirty="0">
                <a:latin typeface="Tahoma"/>
                <a:cs typeface="Tahoma"/>
              </a:rPr>
              <a:t>1</a:t>
            </a:r>
            <a:r>
              <a:rPr sz="2400" b="1" spc="-80" dirty="0">
                <a:latin typeface="Tahoma"/>
                <a:cs typeface="Tahoma"/>
              </a:rPr>
              <a:t>,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2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10" dirty="0">
                <a:latin typeface="Tahoma"/>
                <a:cs typeface="Tahoma"/>
              </a:rPr>
              <a:t>по</a:t>
            </a:r>
            <a:r>
              <a:rPr sz="2400" b="1" spc="-105" dirty="0">
                <a:latin typeface="Tahoma"/>
                <a:cs typeface="Tahoma"/>
              </a:rPr>
              <a:t>л</a:t>
            </a:r>
            <a:r>
              <a:rPr sz="2400" b="1" spc="-45" dirty="0">
                <a:latin typeface="Tahoma"/>
                <a:cs typeface="Tahoma"/>
              </a:rPr>
              <a:t>угодие</a:t>
            </a:r>
            <a:r>
              <a:rPr sz="2400" b="1" spc="-25" dirty="0">
                <a:latin typeface="Tahoma"/>
                <a:cs typeface="Tahoma"/>
              </a:rPr>
              <a:t>, </a:t>
            </a:r>
            <a:r>
              <a:rPr sz="2400" b="1" spc="-60" dirty="0">
                <a:latin typeface="Tahoma"/>
                <a:cs typeface="Tahoma"/>
              </a:rPr>
              <a:t>год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11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160" dirty="0">
                <a:latin typeface="Tahoma"/>
                <a:cs typeface="Tahoma"/>
              </a:rPr>
              <a:t>к</a:t>
            </a:r>
            <a:r>
              <a:rPr sz="2400" b="1" spc="-260" dirty="0">
                <a:latin typeface="Tahoma"/>
                <a:cs typeface="Tahoma"/>
              </a:rPr>
              <a:t>л</a:t>
            </a:r>
            <a:r>
              <a:rPr sz="2400" b="1" spc="200" dirty="0">
                <a:latin typeface="Tahoma"/>
                <a:cs typeface="Tahoma"/>
              </a:rPr>
              <a:t>асса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b="1" spc="-50" dirty="0">
                <a:latin typeface="Tahoma"/>
                <a:cs typeface="Tahoma"/>
              </a:rPr>
              <a:t>Напр</a:t>
            </a:r>
            <a:r>
              <a:rPr sz="2400" b="1" spc="-55" dirty="0">
                <a:latin typeface="Tahoma"/>
                <a:cs typeface="Tahoma"/>
              </a:rPr>
              <a:t>и</a:t>
            </a:r>
            <a:r>
              <a:rPr sz="2400" b="1" spc="50" dirty="0">
                <a:latin typeface="Tahoma"/>
                <a:cs typeface="Tahoma"/>
              </a:rPr>
              <a:t>м</a:t>
            </a:r>
            <a:r>
              <a:rPr sz="2400" b="1" spc="85" dirty="0">
                <a:latin typeface="Tahoma"/>
                <a:cs typeface="Tahoma"/>
              </a:rPr>
              <a:t>е</a:t>
            </a:r>
            <a:r>
              <a:rPr sz="2400" b="1" spc="95" dirty="0">
                <a:latin typeface="Tahoma"/>
                <a:cs typeface="Tahoma"/>
              </a:rPr>
              <a:t>р</a:t>
            </a:r>
            <a:r>
              <a:rPr sz="2400" b="1" spc="-200" dirty="0">
                <a:latin typeface="Tahoma"/>
                <a:cs typeface="Tahoma"/>
              </a:rPr>
              <a:t>: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lang="ru-RU" sz="2400" b="1" spc="-10" dirty="0" smtClean="0">
                <a:latin typeface="Tahoma"/>
                <a:cs typeface="Tahoma"/>
              </a:rPr>
              <a:t>3, 3, 3, 4, 4, 4=</a:t>
            </a:r>
            <a:r>
              <a:rPr sz="2400" b="1" spc="-185" dirty="0" smtClean="0">
                <a:latin typeface="Tahoma"/>
                <a:cs typeface="Tahoma"/>
              </a:rPr>
              <a:t>3</a:t>
            </a:r>
            <a:r>
              <a:rPr sz="2400" b="1" spc="-80" dirty="0">
                <a:latin typeface="Tahoma"/>
                <a:cs typeface="Tahoma"/>
              </a:rPr>
              <a:t>,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5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25" dirty="0">
                <a:latin typeface="Tahoma"/>
                <a:cs typeface="Tahoma"/>
              </a:rPr>
              <a:t>=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4</a:t>
            </a:r>
            <a:endParaRPr sz="2400" dirty="0">
              <a:latin typeface="Tahoma"/>
              <a:cs typeface="Tahoma"/>
            </a:endParaRPr>
          </a:p>
          <a:p>
            <a:pPr marL="1899920">
              <a:lnSpc>
                <a:spcPct val="100000"/>
              </a:lnSpc>
              <a:spcBef>
                <a:spcPts val="1010"/>
              </a:spcBef>
            </a:pPr>
            <a:r>
              <a:rPr sz="2400" b="1" spc="-190" dirty="0" smtClean="0">
                <a:latin typeface="Tahoma"/>
                <a:cs typeface="Tahoma"/>
              </a:rPr>
              <a:t>3</a:t>
            </a:r>
            <a:r>
              <a:rPr sz="2400" b="1" spc="-80" dirty="0" smtClean="0">
                <a:latin typeface="Tahoma"/>
                <a:cs typeface="Tahoma"/>
              </a:rPr>
              <a:t>,</a:t>
            </a:r>
            <a:r>
              <a:rPr lang="ru-RU" sz="2400" b="1" spc="-80" dirty="0" smtClean="0">
                <a:latin typeface="Tahoma"/>
                <a:cs typeface="Tahoma"/>
              </a:rPr>
              <a:t> 4</a:t>
            </a:r>
            <a:r>
              <a:rPr sz="2400" b="1" spc="-80" dirty="0" smtClean="0">
                <a:latin typeface="Tahoma"/>
                <a:cs typeface="Tahoma"/>
              </a:rPr>
              <a:t>,</a:t>
            </a:r>
            <a:r>
              <a:rPr sz="2400" b="1" spc="-10" dirty="0" smtClean="0">
                <a:latin typeface="Tahoma"/>
                <a:cs typeface="Tahoma"/>
              </a:rPr>
              <a:t> </a:t>
            </a:r>
            <a:r>
              <a:rPr lang="ru-RU" sz="2400" b="1" spc="-190" dirty="0">
                <a:latin typeface="Tahoma"/>
                <a:cs typeface="Tahoma"/>
              </a:rPr>
              <a:t>4</a:t>
            </a:r>
            <a:r>
              <a:rPr sz="2400" b="1" spc="-80" dirty="0" smtClean="0">
                <a:latin typeface="Tahoma"/>
                <a:cs typeface="Tahoma"/>
              </a:rPr>
              <a:t>,</a:t>
            </a:r>
            <a:r>
              <a:rPr sz="2400" b="1" spc="-35" dirty="0" smtClean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3</a:t>
            </a:r>
            <a:r>
              <a:rPr sz="2400" b="1" spc="-80" dirty="0">
                <a:latin typeface="Tahoma"/>
                <a:cs typeface="Tahoma"/>
              </a:rPr>
              <a:t>,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190" dirty="0">
                <a:latin typeface="Tahoma"/>
                <a:cs typeface="Tahoma"/>
              </a:rPr>
              <a:t>3</a:t>
            </a:r>
            <a:r>
              <a:rPr sz="2400" b="1" spc="-80" dirty="0">
                <a:latin typeface="Tahoma"/>
                <a:cs typeface="Tahoma"/>
              </a:rPr>
              <a:t>,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lang="ru-RU" sz="2400" b="1" spc="-35" smtClean="0">
                <a:latin typeface="Tahoma"/>
                <a:cs typeface="Tahoma"/>
              </a:rPr>
              <a:t>3</a:t>
            </a:r>
            <a:r>
              <a:rPr sz="2400" b="1" spc="-10" smtClean="0">
                <a:latin typeface="Tahoma"/>
                <a:cs typeface="Tahoma"/>
              </a:rPr>
              <a:t> </a:t>
            </a:r>
            <a:r>
              <a:rPr sz="2400" b="1" spc="-525" dirty="0">
                <a:latin typeface="Tahoma"/>
                <a:cs typeface="Tahoma"/>
              </a:rPr>
              <a:t>=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90" dirty="0">
                <a:latin typeface="Tahoma"/>
                <a:cs typeface="Tahoma"/>
              </a:rPr>
              <a:t>3</a:t>
            </a:r>
            <a:r>
              <a:rPr sz="2400" b="1" spc="-80" dirty="0">
                <a:latin typeface="Tahoma"/>
                <a:cs typeface="Tahoma"/>
              </a:rPr>
              <a:t>,</a:t>
            </a:r>
            <a:r>
              <a:rPr sz="2400" b="1" spc="-185" dirty="0">
                <a:latin typeface="Tahoma"/>
                <a:cs typeface="Tahoma"/>
              </a:rPr>
              <a:t>3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525" dirty="0">
                <a:latin typeface="Tahoma"/>
                <a:cs typeface="Tahoma"/>
              </a:rPr>
              <a:t>=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185" dirty="0">
                <a:latin typeface="Tahoma"/>
                <a:cs typeface="Tahoma"/>
              </a:rPr>
              <a:t>3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323" y="263652"/>
              <a:ext cx="7772400" cy="1079500"/>
            </a:xfrm>
            <a:custGeom>
              <a:avLst/>
              <a:gdLst/>
              <a:ahLst/>
              <a:cxnLst/>
              <a:rect l="l" t="t" r="r" b="b"/>
              <a:pathLst>
                <a:path w="7772400" h="1079500">
                  <a:moveTo>
                    <a:pt x="7772400" y="0"/>
                  </a:moveTo>
                  <a:lnTo>
                    <a:pt x="0" y="0"/>
                  </a:lnTo>
                  <a:lnTo>
                    <a:pt x="0" y="1078992"/>
                  </a:lnTo>
                  <a:lnTo>
                    <a:pt x="7772400" y="1078992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EBB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7323" y="263652"/>
            <a:ext cx="7772400" cy="1079500"/>
          </a:xfrm>
          <a:prstGeom prst="rect">
            <a:avLst/>
          </a:prstGeom>
          <a:ln w="9144">
            <a:solidFill>
              <a:srgbClr val="D37816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2865"/>
              </a:spcBef>
            </a:pPr>
            <a:r>
              <a:rPr sz="4300" b="0" spc="165" dirty="0">
                <a:solidFill>
                  <a:srgbClr val="FF0000"/>
                </a:solidFill>
                <a:latin typeface="Tahoma"/>
                <a:cs typeface="Tahoma"/>
              </a:rPr>
              <a:t>Тренировочные</a:t>
            </a:r>
            <a:r>
              <a:rPr sz="4300" b="0" spc="-1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4300" b="0" spc="355" dirty="0">
                <a:solidFill>
                  <a:srgbClr val="FF0000"/>
                </a:solidFill>
                <a:latin typeface="Tahoma"/>
                <a:cs typeface="Tahoma"/>
              </a:rPr>
              <a:t>экзамены</a:t>
            </a:r>
            <a:endParaRPr sz="43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17192"/>
            <a:ext cx="1369504" cy="384047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27047" y="1652016"/>
            <a:ext cx="6979920" cy="3728085"/>
            <a:chOff x="1527047" y="1652016"/>
            <a:chExt cx="6979920" cy="3728085"/>
          </a:xfrm>
        </p:grpSpPr>
        <p:sp>
          <p:nvSpPr>
            <p:cNvPr id="10" name="object 10"/>
            <p:cNvSpPr/>
            <p:nvPr/>
          </p:nvSpPr>
          <p:spPr>
            <a:xfrm>
              <a:off x="1531619" y="4079748"/>
              <a:ext cx="6971030" cy="143510"/>
            </a:xfrm>
            <a:custGeom>
              <a:avLst/>
              <a:gdLst/>
              <a:ahLst/>
              <a:cxnLst/>
              <a:rect l="l" t="t" r="r" b="b"/>
              <a:pathLst>
                <a:path w="6971030" h="143510">
                  <a:moveTo>
                    <a:pt x="6970776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6970776" y="143256"/>
                  </a:lnTo>
                  <a:lnTo>
                    <a:pt x="6970776" y="0"/>
                  </a:lnTo>
                  <a:close/>
                </a:path>
              </a:pathLst>
            </a:custGeom>
            <a:solidFill>
              <a:srgbClr val="C2C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1619" y="4079748"/>
              <a:ext cx="6971030" cy="143510"/>
            </a:xfrm>
            <a:custGeom>
              <a:avLst/>
              <a:gdLst/>
              <a:ahLst/>
              <a:cxnLst/>
              <a:rect l="l" t="t" r="r" b="b"/>
              <a:pathLst>
                <a:path w="6971030" h="143510">
                  <a:moveTo>
                    <a:pt x="0" y="143256"/>
                  </a:moveTo>
                  <a:lnTo>
                    <a:pt x="6970776" y="143256"/>
                  </a:lnTo>
                  <a:lnTo>
                    <a:pt x="6970776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8AA1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7247" y="4258081"/>
              <a:ext cx="3774821" cy="4860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31619" y="1656588"/>
              <a:ext cx="6840220" cy="3718560"/>
            </a:xfrm>
            <a:custGeom>
              <a:avLst/>
              <a:gdLst/>
              <a:ahLst/>
              <a:cxnLst/>
              <a:rect l="l" t="t" r="r" b="b"/>
              <a:pathLst>
                <a:path w="6840220" h="3718560">
                  <a:moveTo>
                    <a:pt x="6839711" y="0"/>
                  </a:moveTo>
                  <a:lnTo>
                    <a:pt x="0" y="0"/>
                  </a:lnTo>
                  <a:lnTo>
                    <a:pt x="0" y="3718560"/>
                  </a:lnTo>
                  <a:lnTo>
                    <a:pt x="6839711" y="3718560"/>
                  </a:lnTo>
                  <a:lnTo>
                    <a:pt x="6839711" y="0"/>
                  </a:lnTo>
                  <a:close/>
                </a:path>
              </a:pathLst>
            </a:custGeom>
            <a:solidFill>
              <a:srgbClr val="C2C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1619" y="1656588"/>
              <a:ext cx="6840220" cy="3718560"/>
            </a:xfrm>
            <a:custGeom>
              <a:avLst/>
              <a:gdLst/>
              <a:ahLst/>
              <a:cxnLst/>
              <a:rect l="l" t="t" r="r" b="b"/>
              <a:pathLst>
                <a:path w="6840220" h="3718560">
                  <a:moveTo>
                    <a:pt x="0" y="3718560"/>
                  </a:moveTo>
                  <a:lnTo>
                    <a:pt x="6839711" y="3718560"/>
                  </a:lnTo>
                  <a:lnTo>
                    <a:pt x="6839711" y="0"/>
                  </a:lnTo>
                  <a:lnTo>
                    <a:pt x="0" y="0"/>
                  </a:lnTo>
                  <a:lnTo>
                    <a:pt x="0" y="3718560"/>
                  </a:lnTo>
                  <a:close/>
                </a:path>
              </a:pathLst>
            </a:custGeom>
            <a:ln w="9144">
              <a:solidFill>
                <a:srgbClr val="8AA1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3455" y="1780032"/>
              <a:ext cx="6411341" cy="30859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99970" marR="5080" indent="-789940">
              <a:lnSpc>
                <a:spcPct val="100000"/>
              </a:lnSpc>
              <a:spcBef>
                <a:spcPts val="110"/>
              </a:spcBef>
            </a:pPr>
            <a:r>
              <a:rPr spc="-225" dirty="0"/>
              <a:t>П</a:t>
            </a:r>
            <a:r>
              <a:rPr spc="-40" dirty="0"/>
              <a:t>сихо</a:t>
            </a:r>
            <a:r>
              <a:rPr spc="-30" dirty="0"/>
              <a:t>л</a:t>
            </a:r>
            <a:r>
              <a:rPr spc="45" dirty="0"/>
              <a:t>о</a:t>
            </a:r>
            <a:r>
              <a:rPr spc="-110" dirty="0"/>
              <a:t>гич</a:t>
            </a:r>
            <a:r>
              <a:rPr spc="-140" dirty="0"/>
              <a:t>е</a:t>
            </a:r>
            <a:r>
              <a:rPr spc="60" dirty="0"/>
              <a:t>с</a:t>
            </a:r>
            <a:r>
              <a:rPr spc="50" dirty="0"/>
              <a:t>к</a:t>
            </a:r>
            <a:r>
              <a:rPr spc="-10" dirty="0"/>
              <a:t>и</a:t>
            </a:r>
            <a:r>
              <a:rPr spc="-5" dirty="0"/>
              <a:t>е</a:t>
            </a:r>
            <a:r>
              <a:rPr spc="-130" dirty="0"/>
              <a:t> </a:t>
            </a:r>
            <a:r>
              <a:rPr spc="40" dirty="0"/>
              <a:t>рекоменд</a:t>
            </a:r>
            <a:r>
              <a:rPr spc="25" dirty="0"/>
              <a:t>а</a:t>
            </a:r>
            <a:r>
              <a:rPr spc="-60" dirty="0"/>
              <a:t>ции  </a:t>
            </a:r>
            <a:r>
              <a:rPr spc="-35" dirty="0"/>
              <a:t>родителям</a:t>
            </a:r>
            <a:r>
              <a:rPr spc="-100" dirty="0"/>
              <a:t> </a:t>
            </a:r>
            <a:r>
              <a:rPr spc="-95" dirty="0"/>
              <a:t>выпускников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39" y="2158746"/>
            <a:ext cx="518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8560" algn="l"/>
              </a:tabLst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Рекомендация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1.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«Душевный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покой»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1839" y="2649169"/>
            <a:ext cx="6435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8040" algn="l"/>
                <a:tab pos="3710940" algn="l"/>
                <a:tab pos="5631815" algn="l"/>
                <a:tab pos="6007100" algn="l"/>
              </a:tabLst>
            </a:pPr>
            <a:r>
              <a:rPr sz="2400" spc="-235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z="2400" b="1" spc="-30" dirty="0">
                <a:latin typeface="Times New Roman"/>
                <a:cs typeface="Times New Roman"/>
              </a:rPr>
              <a:t>С</a:t>
            </a:r>
            <a:r>
              <a:rPr sz="2400" b="1" spc="40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5" dirty="0">
                <a:latin typeface="Times New Roman"/>
                <a:cs typeface="Times New Roman"/>
              </a:rPr>
              <a:t>р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15" dirty="0">
                <a:latin typeface="Times New Roman"/>
                <a:cs typeface="Times New Roman"/>
              </a:rPr>
              <a:t>й</a:t>
            </a:r>
            <a:r>
              <a:rPr sz="2400" b="1" spc="15" dirty="0">
                <a:latin typeface="Times New Roman"/>
                <a:cs typeface="Times New Roman"/>
              </a:rPr>
              <a:t>т</a:t>
            </a:r>
            <a:r>
              <a:rPr sz="2400" b="1" spc="10" dirty="0">
                <a:latin typeface="Times New Roman"/>
                <a:cs typeface="Times New Roman"/>
              </a:rPr>
              <a:t>е</a:t>
            </a:r>
            <a:r>
              <a:rPr sz="2400" b="1" spc="-10" dirty="0">
                <a:latin typeface="Times New Roman"/>
                <a:cs typeface="Times New Roman"/>
              </a:rPr>
              <a:t>с</a:t>
            </a:r>
            <a:r>
              <a:rPr sz="2400" b="1" dirty="0">
                <a:latin typeface="Times New Roman"/>
                <a:cs typeface="Times New Roman"/>
              </a:rPr>
              <a:t>ь	</a:t>
            </a:r>
            <a:r>
              <a:rPr sz="2400" b="1" spc="-5" dirty="0">
                <a:latin typeface="Times New Roman"/>
                <a:cs typeface="Times New Roman"/>
              </a:rPr>
              <a:t>вы</a:t>
            </a:r>
            <a:r>
              <a:rPr sz="2400" b="1" spc="5" dirty="0">
                <a:latin typeface="Times New Roman"/>
                <a:cs typeface="Times New Roman"/>
              </a:rPr>
              <a:t>р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10" dirty="0">
                <a:latin typeface="Times New Roman"/>
                <a:cs typeface="Times New Roman"/>
              </a:rPr>
              <a:t>ж</a:t>
            </a:r>
            <a:r>
              <a:rPr sz="2400" b="1" spc="-70" dirty="0">
                <a:latin typeface="Times New Roman"/>
                <a:cs typeface="Times New Roman"/>
              </a:rPr>
              <a:t>а</a:t>
            </a:r>
            <a:r>
              <a:rPr sz="2400" b="1" spc="1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ь	ув</a:t>
            </a:r>
            <a:r>
              <a:rPr sz="2400" b="1" spc="-1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р</a:t>
            </a:r>
            <a:r>
              <a:rPr sz="2400" b="1" spc="-10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нно</a:t>
            </a:r>
            <a:r>
              <a:rPr sz="2400" b="1" spc="-15" dirty="0">
                <a:latin typeface="Times New Roman"/>
                <a:cs typeface="Times New Roman"/>
              </a:rPr>
              <a:t>с</a:t>
            </a:r>
            <a:r>
              <a:rPr sz="2400" b="1" spc="1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ь	в	</a:t>
            </a:r>
            <a:r>
              <a:rPr sz="2400" b="1" spc="-10" dirty="0">
                <a:latin typeface="Times New Roman"/>
                <a:cs typeface="Times New Roman"/>
              </a:rPr>
              <a:t>е</a:t>
            </a:r>
            <a:r>
              <a:rPr sz="2400" b="1" spc="-85" dirty="0">
                <a:latin typeface="Times New Roman"/>
                <a:cs typeface="Times New Roman"/>
              </a:rPr>
              <a:t>г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110"/>
              </a:spcBef>
            </a:pPr>
            <a:r>
              <a:rPr spc="-5" dirty="0"/>
              <a:t>силах,</a:t>
            </a:r>
            <a:r>
              <a:rPr spc="-15" dirty="0"/>
              <a:t> </a:t>
            </a:r>
            <a:r>
              <a:rPr spc="5" dirty="0"/>
              <a:t>не</a:t>
            </a:r>
            <a:r>
              <a:rPr spc="-20" dirty="0"/>
              <a:t> </a:t>
            </a:r>
            <a:r>
              <a:rPr dirty="0"/>
              <a:t>пугайте</a:t>
            </a:r>
            <a:r>
              <a:rPr spc="-15" dirty="0"/>
              <a:t> провалом.</a:t>
            </a:r>
          </a:p>
          <a:p>
            <a:pPr marL="195580" marR="5080" indent="-182880">
              <a:lnSpc>
                <a:spcPct val="100000"/>
              </a:lnSpc>
              <a:spcBef>
                <a:spcPts val="1010"/>
              </a:spcBef>
              <a:tabLst>
                <a:tab pos="2042795" algn="l"/>
                <a:tab pos="4070985" algn="l"/>
                <a:tab pos="4808855" algn="l"/>
                <a:tab pos="6247765" algn="l"/>
              </a:tabLst>
            </a:pPr>
            <a:r>
              <a:rPr b="0" spc="-235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pc="-30" dirty="0"/>
              <a:t>С</a:t>
            </a:r>
            <a:r>
              <a:rPr spc="45" dirty="0"/>
              <a:t>т</a:t>
            </a:r>
            <a:r>
              <a:rPr dirty="0"/>
              <a:t>а</a:t>
            </a:r>
            <a:r>
              <a:rPr spc="10" dirty="0"/>
              <a:t>р</a:t>
            </a:r>
            <a:r>
              <a:rPr dirty="0"/>
              <a:t>а</a:t>
            </a:r>
            <a:r>
              <a:rPr spc="-10" dirty="0"/>
              <a:t>й</a:t>
            </a:r>
            <a:r>
              <a:rPr spc="20" dirty="0"/>
              <a:t>т</a:t>
            </a:r>
            <a:r>
              <a:rPr spc="10" dirty="0"/>
              <a:t>е</a:t>
            </a:r>
            <a:r>
              <a:rPr spc="-10" dirty="0"/>
              <a:t>с</a:t>
            </a:r>
            <a:r>
              <a:rPr dirty="0"/>
              <a:t>ь	</a:t>
            </a:r>
            <a:r>
              <a:rPr spc="5" dirty="0"/>
              <a:t>р</a:t>
            </a:r>
            <a:r>
              <a:rPr spc="-10" dirty="0"/>
              <a:t>ег</a:t>
            </a:r>
            <a:r>
              <a:rPr spc="-70" dirty="0"/>
              <a:t>у</a:t>
            </a:r>
            <a:r>
              <a:rPr spc="-5" dirty="0"/>
              <a:t>л</a:t>
            </a:r>
            <a:r>
              <a:rPr spc="5" dirty="0"/>
              <a:t>ир</a:t>
            </a:r>
            <a:r>
              <a:rPr spc="-50" dirty="0"/>
              <a:t>о</a:t>
            </a:r>
            <a:r>
              <a:rPr spc="-5" dirty="0"/>
              <a:t>в</a:t>
            </a:r>
            <a:r>
              <a:rPr spc="-70" dirty="0"/>
              <a:t>а</a:t>
            </a:r>
            <a:r>
              <a:rPr spc="20" dirty="0"/>
              <a:t>т</a:t>
            </a:r>
            <a:r>
              <a:rPr dirty="0"/>
              <a:t>ь	</a:t>
            </a:r>
            <a:r>
              <a:rPr spc="-10" dirty="0"/>
              <a:t>с</a:t>
            </a:r>
            <a:r>
              <a:rPr spc="-25" dirty="0"/>
              <a:t>в</a:t>
            </a:r>
            <a:r>
              <a:rPr dirty="0"/>
              <a:t>ое	</a:t>
            </a:r>
            <a:r>
              <a:rPr spc="-25" dirty="0"/>
              <a:t>во</a:t>
            </a:r>
            <a:r>
              <a:rPr spc="-5" dirty="0"/>
              <a:t>л</a:t>
            </a:r>
            <a:r>
              <a:rPr dirty="0"/>
              <a:t>н</a:t>
            </a:r>
            <a:r>
              <a:rPr spc="-10" dirty="0"/>
              <a:t>е</a:t>
            </a:r>
            <a:r>
              <a:rPr spc="5" dirty="0"/>
              <a:t>ни</a:t>
            </a:r>
            <a:r>
              <a:rPr dirty="0"/>
              <a:t>е	и  не</a:t>
            </a:r>
            <a:r>
              <a:rPr spc="-15" dirty="0"/>
              <a:t> </a:t>
            </a:r>
            <a:r>
              <a:rPr spc="-5" dirty="0"/>
              <a:t>переносить </a:t>
            </a:r>
            <a:r>
              <a:rPr spc="-35" dirty="0"/>
              <a:t>его</a:t>
            </a:r>
            <a:r>
              <a:rPr spc="20" dirty="0"/>
              <a:t> </a:t>
            </a:r>
            <a:r>
              <a:rPr dirty="0"/>
              <a:t>на </a:t>
            </a:r>
            <a:r>
              <a:rPr spc="-10" dirty="0"/>
              <a:t>ребенка.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21839" y="4369130"/>
            <a:ext cx="6437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080" indent="-18288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z="2400" b="1" spc="-25" dirty="0">
                <a:latin typeface="Times New Roman"/>
                <a:cs typeface="Times New Roman"/>
              </a:rPr>
              <a:t>Выражайте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своему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ребенку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готовность 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помочь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помогайте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5" dirty="0">
                <a:latin typeface="Times New Roman"/>
                <a:cs typeface="Times New Roman"/>
              </a:rPr>
              <a:t>различных </a:t>
            </a:r>
            <a:r>
              <a:rPr sz="2400" b="1" dirty="0">
                <a:latin typeface="Times New Roman"/>
                <a:cs typeface="Times New Roman"/>
              </a:rPr>
              <a:t>вопросах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подготовки.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99970" marR="5080" indent="-789940">
              <a:lnSpc>
                <a:spcPts val="3340"/>
              </a:lnSpc>
              <a:spcBef>
                <a:spcPts val="229"/>
              </a:spcBef>
            </a:pPr>
            <a:r>
              <a:rPr spc="-225" dirty="0"/>
              <a:t>П</a:t>
            </a:r>
            <a:r>
              <a:rPr spc="-40" dirty="0"/>
              <a:t>сихо</a:t>
            </a:r>
            <a:r>
              <a:rPr spc="-30" dirty="0"/>
              <a:t>л</a:t>
            </a:r>
            <a:r>
              <a:rPr spc="45" dirty="0"/>
              <a:t>о</a:t>
            </a:r>
            <a:r>
              <a:rPr spc="-110" dirty="0"/>
              <a:t>гич</a:t>
            </a:r>
            <a:r>
              <a:rPr spc="-140" dirty="0"/>
              <a:t>е</a:t>
            </a:r>
            <a:r>
              <a:rPr spc="60" dirty="0"/>
              <a:t>с</a:t>
            </a:r>
            <a:r>
              <a:rPr spc="50" dirty="0"/>
              <a:t>к</a:t>
            </a:r>
            <a:r>
              <a:rPr spc="-10" dirty="0"/>
              <a:t>и</a:t>
            </a:r>
            <a:r>
              <a:rPr spc="-5" dirty="0"/>
              <a:t>е</a:t>
            </a:r>
            <a:r>
              <a:rPr spc="-130" dirty="0"/>
              <a:t> </a:t>
            </a:r>
            <a:r>
              <a:rPr spc="40" dirty="0"/>
              <a:t>рекоменд</a:t>
            </a:r>
            <a:r>
              <a:rPr spc="25" dirty="0"/>
              <a:t>а</a:t>
            </a:r>
            <a:r>
              <a:rPr spc="-60" dirty="0"/>
              <a:t>ции  </a:t>
            </a:r>
            <a:r>
              <a:rPr spc="-35" dirty="0"/>
              <a:t>родителям</a:t>
            </a:r>
            <a:r>
              <a:rPr spc="-100" dirty="0"/>
              <a:t> </a:t>
            </a:r>
            <a:r>
              <a:rPr spc="-95" dirty="0"/>
              <a:t>выпускников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39" y="2031205"/>
            <a:ext cx="6250940" cy="326009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094740">
              <a:lnSpc>
                <a:spcPct val="100000"/>
              </a:lnSpc>
              <a:spcBef>
                <a:spcPts val="1105"/>
              </a:spcBef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Рекомендация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2.</a:t>
            </a:r>
            <a:r>
              <a:rPr sz="1800" b="1" spc="4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«Физическое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здоровье»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spc="-65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z="1800" b="1" spc="-65" dirty="0">
                <a:latin typeface="Times New Roman"/>
                <a:cs typeface="Times New Roman"/>
              </a:rPr>
              <a:t>Не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нагнетайте</a:t>
            </a:r>
            <a:r>
              <a:rPr sz="1800" b="1" spc="8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атмосферу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накануне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экзаменов.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-35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z="1800" b="1" spc="-35" dirty="0">
                <a:latin typeface="Times New Roman"/>
                <a:cs typeface="Times New Roman"/>
              </a:rPr>
              <a:t>Повышайте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уверенность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ребёнка.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800" spc="-40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z="1800" b="1" spc="-40" dirty="0">
                <a:latin typeface="Times New Roman"/>
                <a:cs typeface="Times New Roman"/>
              </a:rPr>
              <a:t>Наблюдайте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за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его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самочувствием.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spc="-35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z="1800" b="1" spc="-35" dirty="0">
                <a:latin typeface="Times New Roman"/>
                <a:cs typeface="Times New Roman"/>
              </a:rPr>
              <a:t>Контролируйте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режим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подготовки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ребёнка,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допускайте</a:t>
            </a:r>
            <a:endParaRPr sz="180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перегрузок.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Организуйте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прогулки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свежем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воздухе.</a:t>
            </a:r>
            <a:endParaRPr sz="1800">
              <a:latin typeface="Times New Roman"/>
              <a:cs typeface="Times New Roman"/>
            </a:endParaRPr>
          </a:p>
          <a:p>
            <a:pPr marL="195580" marR="5080" indent="-182880">
              <a:lnSpc>
                <a:spcPct val="100000"/>
              </a:lnSpc>
              <a:spcBef>
                <a:spcPts val="1010"/>
              </a:spcBef>
            </a:pPr>
            <a:r>
              <a:rPr sz="1800" spc="-35" dirty="0">
                <a:solidFill>
                  <a:srgbClr val="A42F0F"/>
                </a:solidFill>
                <a:latin typeface="Lucida Sans Unicode"/>
                <a:cs typeface="Lucida Sans Unicode"/>
              </a:rPr>
              <a:t>▶</a:t>
            </a:r>
            <a:r>
              <a:rPr sz="1800" b="1" spc="-35" dirty="0">
                <a:latin typeface="Times New Roman"/>
                <a:cs typeface="Times New Roman"/>
              </a:rPr>
              <a:t>Обратите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внимание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spc="-10" dirty="0">
                <a:latin typeface="Times New Roman"/>
                <a:cs typeface="Times New Roman"/>
              </a:rPr>
              <a:t> питание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ребёнка.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Такие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продукты, 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как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рыба,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творог,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орехи,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курага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т.д.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стимулируют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работу 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головного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мозга.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99970" marR="5080" indent="-789940">
              <a:lnSpc>
                <a:spcPts val="3340"/>
              </a:lnSpc>
              <a:spcBef>
                <a:spcPts val="229"/>
              </a:spcBef>
            </a:pPr>
            <a:r>
              <a:rPr spc="-225" dirty="0"/>
              <a:t>П</a:t>
            </a:r>
            <a:r>
              <a:rPr spc="-40" dirty="0"/>
              <a:t>сихо</a:t>
            </a:r>
            <a:r>
              <a:rPr spc="-30" dirty="0"/>
              <a:t>л</a:t>
            </a:r>
            <a:r>
              <a:rPr spc="45" dirty="0"/>
              <a:t>о</a:t>
            </a:r>
            <a:r>
              <a:rPr spc="-110" dirty="0"/>
              <a:t>гич</a:t>
            </a:r>
            <a:r>
              <a:rPr spc="-140" dirty="0"/>
              <a:t>е</a:t>
            </a:r>
            <a:r>
              <a:rPr spc="60" dirty="0"/>
              <a:t>с</a:t>
            </a:r>
            <a:r>
              <a:rPr spc="50" dirty="0"/>
              <a:t>к</a:t>
            </a:r>
            <a:r>
              <a:rPr spc="-10" dirty="0"/>
              <a:t>и</a:t>
            </a:r>
            <a:r>
              <a:rPr spc="-5" dirty="0"/>
              <a:t>е</a:t>
            </a:r>
            <a:r>
              <a:rPr spc="-130" dirty="0"/>
              <a:t> </a:t>
            </a:r>
            <a:r>
              <a:rPr spc="40" dirty="0"/>
              <a:t>рекоменд</a:t>
            </a:r>
            <a:r>
              <a:rPr spc="25" dirty="0"/>
              <a:t>а</a:t>
            </a:r>
            <a:r>
              <a:rPr spc="-60" dirty="0"/>
              <a:t>ции  </a:t>
            </a:r>
            <a:r>
              <a:rPr spc="-35" dirty="0"/>
              <a:t>родителям</a:t>
            </a:r>
            <a:r>
              <a:rPr spc="-100" dirty="0"/>
              <a:t> </a:t>
            </a:r>
            <a:r>
              <a:rPr spc="-95" dirty="0"/>
              <a:t>выпускников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0347" y="2106929"/>
            <a:ext cx="84645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45"/>
              </a:lnSpc>
              <a:spcBef>
                <a:spcPts val="100"/>
              </a:spcBef>
            </a:pP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spc="-10" dirty="0">
                <a:latin typeface="Times New Roman"/>
                <a:cs typeface="Times New Roman"/>
              </a:rPr>
              <a:t>е</a:t>
            </a:r>
            <a:r>
              <a:rPr sz="1800" b="1" spc="-15" dirty="0">
                <a:latin typeface="Times New Roman"/>
                <a:cs typeface="Times New Roman"/>
              </a:rPr>
              <a:t>б</a:t>
            </a:r>
            <a:r>
              <a:rPr sz="1800" b="1" spc="-10" dirty="0">
                <a:latin typeface="Times New Roman"/>
                <a:cs typeface="Times New Roman"/>
              </a:rPr>
              <a:t>е</a:t>
            </a:r>
            <a:r>
              <a:rPr sz="1800" b="1" spc="-5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945"/>
              </a:lnSpc>
            </a:pPr>
            <a:r>
              <a:rPr sz="1800" b="1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7946" y="2106929"/>
            <a:ext cx="1964055" cy="9588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530"/>
              </a:spcBef>
              <a:tabLst>
                <a:tab pos="1390650" algn="l"/>
              </a:tabLst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Помните:	</a:t>
            </a:r>
            <a:r>
              <a:rPr sz="1800" b="1" spc="10" dirty="0">
                <a:latin typeface="Times New Roman"/>
                <a:cs typeface="Times New Roman"/>
              </a:rPr>
              <a:t>ваш 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единственный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</a:t>
            </a:r>
            <a:r>
              <a:rPr sz="1800" b="1" spc="-10" dirty="0">
                <a:latin typeface="Times New Roman"/>
                <a:cs typeface="Times New Roman"/>
              </a:rPr>
              <a:t>е</a:t>
            </a:r>
            <a:r>
              <a:rPr sz="1800" b="1" spc="-5" dirty="0">
                <a:latin typeface="Times New Roman"/>
                <a:cs typeface="Times New Roman"/>
              </a:rPr>
              <a:t>п</a:t>
            </a:r>
            <a:r>
              <a:rPr sz="1800" b="1" spc="-65" dirty="0">
                <a:latin typeface="Times New Roman"/>
                <a:cs typeface="Times New Roman"/>
              </a:rPr>
              <a:t>о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spc="-20" dirty="0">
                <a:latin typeface="Times New Roman"/>
                <a:cs typeface="Times New Roman"/>
              </a:rPr>
              <a:t>т</a:t>
            </a:r>
            <a:r>
              <a:rPr sz="1800" b="1" spc="-15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spc="-5" dirty="0">
                <a:latin typeface="Times New Roman"/>
                <a:cs typeface="Times New Roman"/>
              </a:rPr>
              <a:t>им</a:t>
            </a:r>
            <a:r>
              <a:rPr sz="1800" b="1" spc="-20" dirty="0">
                <a:latin typeface="Times New Roman"/>
                <a:cs typeface="Times New Roman"/>
              </a:rPr>
              <a:t>ы</a:t>
            </a:r>
            <a:r>
              <a:rPr sz="1800" b="1" spc="-30" dirty="0">
                <a:latin typeface="Times New Roman"/>
                <a:cs typeface="Times New Roman"/>
              </a:rPr>
              <a:t>й</a:t>
            </a:r>
            <a:r>
              <a:rPr sz="1800" b="1" dirty="0">
                <a:latin typeface="Times New Roman"/>
                <a:cs typeface="Times New Roman"/>
              </a:rPr>
              <a:t>.  </a:t>
            </a:r>
            <a:r>
              <a:rPr sz="1800" b="1" spc="-10" dirty="0">
                <a:latin typeface="Times New Roman"/>
                <a:cs typeface="Times New Roman"/>
              </a:rPr>
              <a:t>Особенный!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7946" y="3112719"/>
            <a:ext cx="3038475" cy="7397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535"/>
              </a:spcBef>
            </a:pPr>
            <a:r>
              <a:rPr sz="1800" b="1" spc="-15" dirty="0">
                <a:latin typeface="Times New Roman"/>
                <a:cs typeface="Times New Roman"/>
              </a:rPr>
              <a:t>Поэтому</a:t>
            </a:r>
            <a:r>
              <a:rPr sz="1800" b="1" spc="-10" dirty="0">
                <a:latin typeface="Times New Roman"/>
                <a:cs typeface="Times New Roman"/>
              </a:rPr>
              <a:t> любой</a:t>
            </a:r>
            <a:r>
              <a:rPr sz="1800" b="1" spc="-5" dirty="0">
                <a:latin typeface="Times New Roman"/>
                <a:cs typeface="Times New Roman"/>
              </a:rPr>
              <a:t> надежный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рецепт,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опробованный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поколениями</a:t>
            </a:r>
            <a:r>
              <a:rPr sz="1800" b="1" spc="3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родителей,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5021" y="3771341"/>
            <a:ext cx="1042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о</a:t>
            </a:r>
            <a:r>
              <a:rPr sz="1800" b="1" spc="-10" dirty="0">
                <a:latin typeface="Times New Roman"/>
                <a:cs typeface="Times New Roman"/>
              </a:rPr>
              <a:t>к</a:t>
            </a:r>
            <a:r>
              <a:rPr sz="1800" b="1" spc="-15" dirty="0">
                <a:latin typeface="Times New Roman"/>
                <a:cs typeface="Times New Roman"/>
              </a:rPr>
              <a:t>а</a:t>
            </a:r>
            <a:r>
              <a:rPr sz="1800" b="1" spc="15" dirty="0">
                <a:latin typeface="Times New Roman"/>
                <a:cs typeface="Times New Roman"/>
              </a:rPr>
              <a:t>з</a:t>
            </a:r>
            <a:r>
              <a:rPr sz="1800" b="1" spc="-40" dirty="0">
                <a:latin typeface="Times New Roman"/>
                <a:cs typeface="Times New Roman"/>
              </a:rPr>
              <a:t>а</a:t>
            </a:r>
            <a:r>
              <a:rPr sz="1800" b="1" spc="-25" dirty="0">
                <a:latin typeface="Times New Roman"/>
                <a:cs typeface="Times New Roman"/>
              </a:rPr>
              <a:t>т</a:t>
            </a:r>
            <a:r>
              <a:rPr sz="1800" b="1" spc="5" dirty="0">
                <a:latin typeface="Times New Roman"/>
                <a:cs typeface="Times New Roman"/>
              </a:rPr>
              <a:t>ь</a:t>
            </a:r>
            <a:r>
              <a:rPr sz="1800" b="1" spc="-10" dirty="0">
                <a:latin typeface="Times New Roman"/>
                <a:cs typeface="Times New Roman"/>
              </a:rPr>
              <a:t>с</a:t>
            </a:r>
            <a:r>
              <a:rPr sz="1800" b="1" dirty="0"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2371" y="3771341"/>
            <a:ext cx="142430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может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800" b="1" spc="-10" dirty="0">
                <a:latin typeface="Times New Roman"/>
                <a:cs typeface="Times New Roman"/>
              </a:rPr>
              <a:t>бесполезным.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7946" y="4338954"/>
            <a:ext cx="3041650" cy="15227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530"/>
              </a:spcBef>
            </a:pPr>
            <a:r>
              <a:rPr sz="1800" b="1" spc="-10" dirty="0">
                <a:latin typeface="Times New Roman"/>
                <a:cs typeface="Times New Roman"/>
              </a:rPr>
              <a:t>Ищите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то,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что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поможет 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именно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вашему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сыну, 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дочери.</a:t>
            </a:r>
            <a:endParaRPr sz="1800">
              <a:latin typeface="Times New Roman"/>
              <a:cs typeface="Times New Roman"/>
            </a:endParaRPr>
          </a:p>
          <a:p>
            <a:pPr marL="356870" marR="8890" indent="-344805" algn="just">
              <a:lnSpc>
                <a:spcPct val="80100"/>
              </a:lnSpc>
              <a:spcBef>
                <a:spcPts val="980"/>
              </a:spcBef>
            </a:pPr>
            <a:r>
              <a:rPr sz="1800" b="1" spc="-20" dirty="0">
                <a:latin typeface="Times New Roman"/>
                <a:cs typeface="Times New Roman"/>
              </a:rPr>
              <a:t>Наблюдайте,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размышляйте,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обсуждайте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ребенком 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15" dirty="0">
                <a:latin typeface="Times New Roman"/>
                <a:cs typeface="Times New Roman"/>
              </a:rPr>
              <a:t>все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проблемы.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751" y="2136648"/>
            <a:ext cx="2670048" cy="37673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22150"/>
              <a:ext cx="1369695" cy="780415"/>
            </a:xfrm>
            <a:custGeom>
              <a:avLst/>
              <a:gdLst/>
              <a:ahLst/>
              <a:cxnLst/>
              <a:rect l="l" t="t" r="r" b="b"/>
              <a:pathLst>
                <a:path w="1369695" h="780414">
                  <a:moveTo>
                    <a:pt x="0" y="0"/>
                  </a:moveTo>
                  <a:lnTo>
                    <a:pt x="0" y="779462"/>
                  </a:lnTo>
                  <a:lnTo>
                    <a:pt x="973950" y="780201"/>
                  </a:lnTo>
                  <a:lnTo>
                    <a:pt x="983596" y="779393"/>
                  </a:lnTo>
                  <a:lnTo>
                    <a:pt x="991487" y="777264"/>
                  </a:lnTo>
                  <a:lnTo>
                    <a:pt x="997622" y="774254"/>
                  </a:lnTo>
                  <a:lnTo>
                    <a:pt x="1002004" y="770803"/>
                  </a:lnTo>
                  <a:lnTo>
                    <a:pt x="1002004" y="766104"/>
                  </a:lnTo>
                  <a:lnTo>
                    <a:pt x="1006690" y="766104"/>
                  </a:lnTo>
                  <a:lnTo>
                    <a:pt x="1362456" y="410377"/>
                  </a:lnTo>
                  <a:lnTo>
                    <a:pt x="1367742" y="401808"/>
                  </a:lnTo>
                  <a:lnTo>
                    <a:pt x="1369504" y="391073"/>
                  </a:lnTo>
                  <a:lnTo>
                    <a:pt x="1367742" y="379480"/>
                  </a:lnTo>
                  <a:lnTo>
                    <a:pt x="1362456" y="368340"/>
                  </a:lnTo>
                  <a:lnTo>
                    <a:pt x="1006690" y="17185"/>
                  </a:lnTo>
                  <a:lnTo>
                    <a:pt x="1006690" y="12359"/>
                  </a:lnTo>
                  <a:lnTo>
                    <a:pt x="1002004" y="12359"/>
                  </a:lnTo>
                  <a:lnTo>
                    <a:pt x="997622" y="8981"/>
                  </a:lnTo>
                  <a:lnTo>
                    <a:pt x="991487" y="6009"/>
                  </a:lnTo>
                  <a:lnTo>
                    <a:pt x="983596" y="3893"/>
                  </a:lnTo>
                  <a:lnTo>
                    <a:pt x="973950" y="3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850135" y="2432278"/>
            <a:ext cx="5810885" cy="581025"/>
            <a:chOff x="1850135" y="2432278"/>
            <a:chExt cx="5810885" cy="5810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0135" y="2432278"/>
              <a:ext cx="5810885" cy="5804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8903" y="2444483"/>
              <a:ext cx="5710301" cy="48299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4983479"/>
            <a:ext cx="8497824" cy="935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5060" marR="5080" indent="-1033780">
              <a:lnSpc>
                <a:spcPct val="100000"/>
              </a:lnSpc>
              <a:spcBef>
                <a:spcPts val="100"/>
              </a:spcBef>
            </a:pPr>
            <a:r>
              <a:rPr sz="3600" spc="20" dirty="0">
                <a:solidFill>
                  <a:srgbClr val="006FC0"/>
                </a:solidFill>
              </a:rPr>
              <a:t>Государственная</a:t>
            </a:r>
            <a:r>
              <a:rPr sz="3600" spc="-125" dirty="0">
                <a:solidFill>
                  <a:srgbClr val="006FC0"/>
                </a:solidFill>
              </a:rPr>
              <a:t> </a:t>
            </a:r>
            <a:r>
              <a:rPr sz="3600" spc="-90" dirty="0">
                <a:solidFill>
                  <a:srgbClr val="006FC0"/>
                </a:solidFill>
              </a:rPr>
              <a:t>итоговая </a:t>
            </a:r>
            <a:r>
              <a:rPr sz="3600" spc="-1040" dirty="0">
                <a:solidFill>
                  <a:srgbClr val="006FC0"/>
                </a:solidFill>
              </a:rPr>
              <a:t> </a:t>
            </a:r>
            <a:r>
              <a:rPr sz="3600" spc="105" dirty="0">
                <a:solidFill>
                  <a:srgbClr val="006FC0"/>
                </a:solidFill>
              </a:rPr>
              <a:t>ат</a:t>
            </a:r>
            <a:r>
              <a:rPr sz="3600" spc="90" dirty="0">
                <a:solidFill>
                  <a:srgbClr val="006FC0"/>
                </a:solidFill>
              </a:rPr>
              <a:t>т</a:t>
            </a:r>
            <a:r>
              <a:rPr sz="3600" spc="200" dirty="0">
                <a:solidFill>
                  <a:srgbClr val="006FC0"/>
                </a:solidFill>
              </a:rPr>
              <a:t>ест</a:t>
            </a:r>
            <a:r>
              <a:rPr sz="3600" spc="210" dirty="0">
                <a:solidFill>
                  <a:srgbClr val="006FC0"/>
                </a:solidFill>
              </a:rPr>
              <a:t>а</a:t>
            </a:r>
            <a:r>
              <a:rPr sz="3600" spc="-145" dirty="0">
                <a:solidFill>
                  <a:srgbClr val="006FC0"/>
                </a:solidFill>
              </a:rPr>
              <a:t>ция</a:t>
            </a:r>
            <a:r>
              <a:rPr sz="3600" spc="-35" dirty="0">
                <a:solidFill>
                  <a:srgbClr val="006FC0"/>
                </a:solidFill>
              </a:rPr>
              <a:t> </a:t>
            </a:r>
            <a:r>
              <a:rPr sz="3600" spc="-495" dirty="0">
                <a:solidFill>
                  <a:srgbClr val="006FC0"/>
                </a:solidFill>
              </a:rPr>
              <a:t>–</a:t>
            </a:r>
            <a:r>
              <a:rPr sz="3600" spc="-50" dirty="0">
                <a:solidFill>
                  <a:srgbClr val="006FC0"/>
                </a:solidFill>
              </a:rPr>
              <a:t> </a:t>
            </a:r>
            <a:r>
              <a:rPr sz="3600" spc="-275" dirty="0">
                <a:solidFill>
                  <a:srgbClr val="006FC0"/>
                </a:solidFill>
              </a:rPr>
              <a:t>2025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21839" y="2036066"/>
            <a:ext cx="6442075" cy="33305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-170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000" spc="-16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Формы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проведения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404040"/>
                </a:solidFill>
                <a:latin typeface="Tahoma"/>
                <a:cs typeface="Tahoma"/>
              </a:rPr>
              <a:t>ГИА:</a:t>
            </a:r>
            <a:r>
              <a:rPr sz="20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ЕГЭ</a:t>
            </a:r>
            <a:r>
              <a:rPr sz="2000" b="1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404040"/>
                </a:solidFill>
                <a:latin typeface="Tahoma"/>
                <a:cs typeface="Tahoma"/>
              </a:rPr>
              <a:t>ГВЭ</a:t>
            </a:r>
            <a:endParaRPr sz="2000">
              <a:latin typeface="Tahoma"/>
              <a:cs typeface="Tahom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05"/>
              </a:spcBef>
            </a:pPr>
            <a:r>
              <a:rPr sz="2000" spc="-170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000" spc="-165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Допуск </a:t>
            </a:r>
            <a:r>
              <a:rPr sz="2000" b="1" spc="-135" dirty="0">
                <a:solidFill>
                  <a:srgbClr val="404040"/>
                </a:solidFill>
                <a:latin typeface="Tahoma"/>
                <a:cs typeface="Tahoma"/>
              </a:rPr>
              <a:t>к </a:t>
            </a:r>
            <a:r>
              <a:rPr sz="2000" b="1" spc="-120" dirty="0">
                <a:solidFill>
                  <a:srgbClr val="404040"/>
                </a:solidFill>
                <a:latin typeface="Tahoma"/>
                <a:cs typeface="Tahoma"/>
              </a:rPr>
              <a:t>ГИА: 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допускаются 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обучающиеся, </a:t>
            </a:r>
            <a:r>
              <a:rPr sz="2000" b="1" spc="15" dirty="0">
                <a:solidFill>
                  <a:srgbClr val="404040"/>
                </a:solidFill>
                <a:latin typeface="Tahoma"/>
                <a:cs typeface="Tahoma"/>
              </a:rPr>
              <a:t>не </a:t>
            </a:r>
            <a:r>
              <a:rPr sz="2000" b="1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имеющие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Tahoma"/>
                <a:cs typeface="Tahoma"/>
              </a:rPr>
              <a:t>академической</a:t>
            </a:r>
            <a:r>
              <a:rPr sz="20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задолженности,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sz="2000" b="1" spc="-5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404040"/>
                </a:solidFill>
                <a:latin typeface="Tahoma"/>
                <a:cs typeface="Tahoma"/>
              </a:rPr>
              <a:t>том</a:t>
            </a:r>
            <a:r>
              <a:rPr sz="2000" b="1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числе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за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итоговое</a:t>
            </a:r>
            <a:r>
              <a:rPr sz="2000" b="1" spc="5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Tahoma"/>
                <a:cs typeface="Tahoma"/>
              </a:rPr>
              <a:t>сочинение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sz="2000" b="1" spc="-10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-165" dirty="0">
                <a:solidFill>
                  <a:srgbClr val="404040"/>
                </a:solidFill>
                <a:latin typeface="Tahoma"/>
                <a:cs typeface="Tahoma"/>
              </a:rPr>
              <a:t>з</a:t>
            </a:r>
            <a:r>
              <a:rPr sz="2000" b="1" spc="-75" dirty="0">
                <a:solidFill>
                  <a:srgbClr val="404040"/>
                </a:solidFill>
                <a:latin typeface="Tahoma"/>
                <a:cs typeface="Tahoma"/>
              </a:rPr>
              <a:t>ложе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sz="2000" b="1" spc="-10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000" b="1" spc="-100" dirty="0">
                <a:solidFill>
                  <a:srgbClr val="404040"/>
                </a:solidFill>
                <a:latin typeface="Tahoma"/>
                <a:cs typeface="Tahoma"/>
              </a:rPr>
              <a:t>лн</a:t>
            </a:r>
            <a:r>
              <a:rPr sz="2000" b="1" spc="-8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000" b="1" spc="4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000" b="1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об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ъ</a:t>
            </a:r>
            <a:r>
              <a:rPr sz="2000" b="1" spc="70" dirty="0">
                <a:solidFill>
                  <a:srgbClr val="404040"/>
                </a:solidFill>
                <a:latin typeface="Tahoma"/>
                <a:cs typeface="Tahoma"/>
              </a:rPr>
              <a:t>ем</a:t>
            </a:r>
            <a:r>
              <a:rPr sz="2000" b="1" spc="6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000" b="1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16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spc="-16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000" b="1" spc="-95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2000" b="1" spc="-10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000" b="1" spc="-100" dirty="0">
                <a:solidFill>
                  <a:srgbClr val="404040"/>
                </a:solidFill>
                <a:latin typeface="Tahoma"/>
                <a:cs typeface="Tahoma"/>
              </a:rPr>
              <a:t>н</a:t>
            </a:r>
            <a:r>
              <a:rPr sz="2000" b="1" spc="-8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-16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ш</a:t>
            </a:r>
            <a:r>
              <a:rPr sz="2000" b="1" spc="-10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b="1" spc="55" dirty="0">
                <a:solidFill>
                  <a:srgbClr val="404040"/>
                </a:solidFill>
                <a:latin typeface="Tahoma"/>
                <a:cs typeface="Tahoma"/>
              </a:rPr>
              <a:t>е  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учебный </a:t>
            </a:r>
            <a:r>
              <a:rPr sz="2000" b="1" spc="-80" dirty="0">
                <a:solidFill>
                  <a:srgbClr val="404040"/>
                </a:solidFill>
                <a:latin typeface="Tahoma"/>
                <a:cs typeface="Tahoma"/>
              </a:rPr>
              <a:t>план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(имеющие </a:t>
            </a:r>
            <a:r>
              <a:rPr sz="2000" b="1" spc="-50" dirty="0">
                <a:solidFill>
                  <a:srgbClr val="404040"/>
                </a:solidFill>
                <a:latin typeface="Tahoma"/>
                <a:cs typeface="Tahoma"/>
              </a:rPr>
              <a:t>годовые </a:t>
            </a:r>
            <a:r>
              <a:rPr sz="2000" b="1" spc="-5" dirty="0">
                <a:solidFill>
                  <a:srgbClr val="404040"/>
                </a:solidFill>
                <a:latin typeface="Tahoma"/>
                <a:cs typeface="Tahoma"/>
              </a:rPr>
              <a:t>отметки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404040"/>
                </a:solidFill>
                <a:latin typeface="Tahoma"/>
                <a:cs typeface="Tahoma"/>
              </a:rPr>
              <a:t>всем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учебным </a:t>
            </a:r>
            <a:r>
              <a:rPr sz="2000" b="1" spc="40" dirty="0">
                <a:solidFill>
                  <a:srgbClr val="404040"/>
                </a:solidFill>
                <a:latin typeface="Tahoma"/>
                <a:cs typeface="Tahoma"/>
              </a:rPr>
              <a:t>предметам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учебного </a:t>
            </a:r>
            <a:r>
              <a:rPr sz="2000" b="1" spc="-35" dirty="0">
                <a:solidFill>
                  <a:srgbClr val="404040"/>
                </a:solidFill>
                <a:latin typeface="Tahoma"/>
                <a:cs typeface="Tahoma"/>
              </a:rPr>
              <a:t>плана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за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404040"/>
                </a:solidFill>
                <a:latin typeface="Tahoma"/>
                <a:cs typeface="Tahoma"/>
              </a:rPr>
              <a:t>каждый</a:t>
            </a:r>
            <a:r>
              <a:rPr sz="2000" b="1" spc="-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404040"/>
                </a:solidFill>
                <a:latin typeface="Tahoma"/>
                <a:cs typeface="Tahoma"/>
              </a:rPr>
              <a:t>год</a:t>
            </a:r>
            <a:r>
              <a:rPr sz="20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404040"/>
                </a:solidFill>
                <a:latin typeface="Tahoma"/>
                <a:cs typeface="Tahoma"/>
              </a:rPr>
              <a:t>обучения</a:t>
            </a:r>
            <a:r>
              <a:rPr sz="2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 образовательной 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404040"/>
                </a:solidFill>
                <a:latin typeface="Tahoma"/>
                <a:cs typeface="Tahoma"/>
              </a:rPr>
              <a:t>программе </a:t>
            </a:r>
            <a:r>
              <a:rPr sz="2000" b="1" spc="20" dirty="0">
                <a:solidFill>
                  <a:srgbClr val="404040"/>
                </a:solidFill>
                <a:latin typeface="Tahoma"/>
                <a:cs typeface="Tahoma"/>
              </a:rPr>
              <a:t>среднего </a:t>
            </a:r>
            <a:r>
              <a:rPr sz="2000" b="1" spc="15" dirty="0">
                <a:solidFill>
                  <a:srgbClr val="404040"/>
                </a:solidFill>
                <a:latin typeface="Tahoma"/>
                <a:cs typeface="Tahoma"/>
              </a:rPr>
              <a:t>общего </a:t>
            </a:r>
            <a:r>
              <a:rPr sz="2000" b="1" spc="-25" dirty="0">
                <a:solidFill>
                  <a:srgbClr val="404040"/>
                </a:solidFill>
                <a:latin typeface="Tahoma"/>
                <a:cs typeface="Tahoma"/>
              </a:rPr>
              <a:t>образования </a:t>
            </a:r>
            <a:r>
              <a:rPr sz="2000" b="1" spc="-10" dirty="0">
                <a:solidFill>
                  <a:srgbClr val="404040"/>
                </a:solidFill>
                <a:latin typeface="Tahoma"/>
                <a:cs typeface="Tahoma"/>
              </a:rPr>
              <a:t>не </a:t>
            </a:r>
            <a:r>
              <a:rPr sz="2000" b="1" spc="-5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404040"/>
                </a:solidFill>
                <a:latin typeface="Tahoma"/>
                <a:cs typeface="Tahoma"/>
              </a:rPr>
              <a:t>ниже</a:t>
            </a:r>
            <a:r>
              <a:rPr sz="20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404040"/>
                </a:solidFill>
                <a:latin typeface="Tahoma"/>
                <a:cs typeface="Tahoma"/>
              </a:rPr>
              <a:t>удовлетворительных).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810" y="645363"/>
            <a:ext cx="41078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45" dirty="0">
                <a:solidFill>
                  <a:srgbClr val="006FC0"/>
                </a:solidFill>
              </a:rPr>
              <a:t>ГИ</a:t>
            </a:r>
            <a:r>
              <a:rPr sz="5400" spc="-260" dirty="0">
                <a:solidFill>
                  <a:srgbClr val="006FC0"/>
                </a:solidFill>
              </a:rPr>
              <a:t>А</a:t>
            </a:r>
            <a:r>
              <a:rPr sz="5400" spc="-70" dirty="0">
                <a:solidFill>
                  <a:srgbClr val="006FC0"/>
                </a:solidFill>
              </a:rPr>
              <a:t>-</a:t>
            </a:r>
            <a:r>
              <a:rPr sz="5400" spc="-420" dirty="0">
                <a:solidFill>
                  <a:srgbClr val="006FC0"/>
                </a:solidFill>
              </a:rPr>
              <a:t>1</a:t>
            </a:r>
            <a:r>
              <a:rPr sz="5400" spc="-415" dirty="0">
                <a:solidFill>
                  <a:srgbClr val="006FC0"/>
                </a:solidFill>
              </a:rPr>
              <a:t>1</a:t>
            </a:r>
            <a:r>
              <a:rPr sz="5400" spc="-55" dirty="0">
                <a:solidFill>
                  <a:srgbClr val="006FC0"/>
                </a:solidFill>
              </a:rPr>
              <a:t> </a:t>
            </a:r>
            <a:r>
              <a:rPr sz="5400" spc="-420" dirty="0">
                <a:solidFill>
                  <a:srgbClr val="006FC0"/>
                </a:solidFill>
              </a:rPr>
              <a:t>2025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2021839" y="2161794"/>
            <a:ext cx="6440805" cy="161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tabLst>
                <a:tab pos="3378835" algn="l"/>
                <a:tab pos="5765800" algn="l"/>
              </a:tabLst>
            </a:pPr>
            <a:r>
              <a:rPr sz="2400" spc="-26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Обяза</a:t>
            </a:r>
            <a:r>
              <a:rPr sz="2400" b="1" spc="1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8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spc="-70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400" b="1" spc="-140" dirty="0">
                <a:solidFill>
                  <a:srgbClr val="404040"/>
                </a:solidFill>
                <a:latin typeface="Tahoma"/>
                <a:cs typeface="Tahoma"/>
              </a:rPr>
              <a:t>ьн</a:t>
            </a:r>
            <a:r>
              <a:rPr sz="2400" b="1" spc="-18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400" b="1" spc="11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20" dirty="0">
                <a:solidFill>
                  <a:srgbClr val="404040"/>
                </a:solidFill>
                <a:latin typeface="Tahoma"/>
                <a:cs typeface="Tahoma"/>
              </a:rPr>
              <a:t>предм</a:t>
            </a:r>
            <a:r>
              <a:rPr sz="2400" b="1" spc="70" dirty="0">
                <a:solidFill>
                  <a:srgbClr val="404040"/>
                </a:solidFill>
                <a:latin typeface="Tahoma"/>
                <a:cs typeface="Tahoma"/>
              </a:rPr>
              <a:t>ет</a:t>
            </a:r>
            <a:r>
              <a:rPr sz="2400" b="1" spc="-19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110" dirty="0">
                <a:solidFill>
                  <a:srgbClr val="404040"/>
                </a:solidFill>
                <a:latin typeface="Tahoma"/>
                <a:cs typeface="Tahoma"/>
              </a:rPr>
              <a:t>ГИА</a:t>
            </a:r>
            <a:r>
              <a:rPr sz="2400" b="1" spc="-175" dirty="0">
                <a:solidFill>
                  <a:srgbClr val="404040"/>
                </a:solidFill>
                <a:latin typeface="Tahoma"/>
                <a:cs typeface="Tahoma"/>
              </a:rPr>
              <a:t>:  </a:t>
            </a:r>
            <a:r>
              <a:rPr sz="2400" b="1" spc="85" dirty="0">
                <a:solidFill>
                  <a:srgbClr val="404040"/>
                </a:solidFill>
                <a:latin typeface="Tahoma"/>
                <a:cs typeface="Tahoma"/>
              </a:rPr>
              <a:t>русс</a:t>
            </a:r>
            <a:r>
              <a:rPr sz="2400" b="1" spc="105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spc="-13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25" dirty="0">
                <a:solidFill>
                  <a:srgbClr val="404040"/>
                </a:solidFill>
                <a:latin typeface="Tahoma"/>
                <a:cs typeface="Tahoma"/>
              </a:rPr>
              <a:t>й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65" dirty="0">
                <a:solidFill>
                  <a:srgbClr val="404040"/>
                </a:solidFill>
                <a:latin typeface="Tahoma"/>
                <a:cs typeface="Tahoma"/>
              </a:rPr>
              <a:t>язык,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90" dirty="0">
                <a:solidFill>
                  <a:srgbClr val="404040"/>
                </a:solidFill>
                <a:latin typeface="Tahoma"/>
                <a:cs typeface="Tahoma"/>
              </a:rPr>
              <a:t>ат</a:t>
            </a:r>
            <a:r>
              <a:rPr sz="2400" b="1" spc="7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spc="8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90" dirty="0">
                <a:solidFill>
                  <a:srgbClr val="404040"/>
                </a:solidFill>
                <a:latin typeface="Tahoma"/>
                <a:cs typeface="Tahoma"/>
              </a:rPr>
              <a:t>ат</a:t>
            </a:r>
            <a:r>
              <a:rPr sz="2400" b="1" spc="-50" dirty="0">
                <a:solidFill>
                  <a:srgbClr val="404040"/>
                </a:solidFill>
                <a:latin typeface="Tahoma"/>
                <a:cs typeface="Tahoma"/>
              </a:rPr>
              <a:t>ика</a:t>
            </a:r>
            <a:endParaRPr sz="2400">
              <a:latin typeface="Tahoma"/>
              <a:cs typeface="Tahoma"/>
            </a:endParaRPr>
          </a:p>
          <a:p>
            <a:pPr marL="356870" marR="10795" indent="-344805">
              <a:lnSpc>
                <a:spcPct val="100000"/>
              </a:lnSpc>
              <a:spcBef>
                <a:spcPts val="1010"/>
              </a:spcBef>
              <a:tabLst>
                <a:tab pos="2186305" algn="l"/>
                <a:tab pos="2759710" algn="l"/>
                <a:tab pos="4125595" algn="l"/>
              </a:tabLst>
            </a:pPr>
            <a:r>
              <a:rPr sz="2400" spc="-26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Tahoma"/>
                <a:cs typeface="Tahoma"/>
              </a:rPr>
              <a:t>Пр</a:t>
            </a:r>
            <a:r>
              <a:rPr sz="2400" b="1" spc="-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spc="55" dirty="0">
                <a:solidFill>
                  <a:srgbClr val="404040"/>
                </a:solidFill>
                <a:latin typeface="Tahoma"/>
                <a:cs typeface="Tahoma"/>
              </a:rPr>
              <a:t>дме</a:t>
            </a:r>
            <a:r>
              <a:rPr sz="2400" b="1" spc="5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19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17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400" b="1" spc="-5" dirty="0">
                <a:solidFill>
                  <a:srgbClr val="404040"/>
                </a:solidFill>
                <a:latin typeface="Tahoma"/>
                <a:cs typeface="Tahoma"/>
              </a:rPr>
              <a:t>ыбор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у	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обуча</a:t>
            </a:r>
            <a:r>
              <a:rPr sz="2400" b="1" spc="-15" dirty="0">
                <a:solidFill>
                  <a:srgbClr val="404040"/>
                </a:solidFill>
                <a:latin typeface="Tahoma"/>
                <a:cs typeface="Tahoma"/>
              </a:rPr>
              <a:t>ю</a:t>
            </a:r>
            <a:r>
              <a:rPr sz="2400" b="1" spc="100" dirty="0">
                <a:solidFill>
                  <a:srgbClr val="404040"/>
                </a:solidFill>
                <a:latin typeface="Tahoma"/>
                <a:cs typeface="Tahoma"/>
              </a:rPr>
              <a:t>щ</a:t>
            </a:r>
            <a:r>
              <a:rPr sz="2400" b="1" spc="-50" dirty="0">
                <a:solidFill>
                  <a:srgbClr val="404040"/>
                </a:solidFill>
                <a:latin typeface="Tahoma"/>
                <a:cs typeface="Tahoma"/>
              </a:rPr>
              <a:t>ихс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2400" b="1" spc="-175" dirty="0">
                <a:solidFill>
                  <a:srgbClr val="404040"/>
                </a:solidFill>
                <a:latin typeface="Tahoma"/>
                <a:cs typeface="Tahoma"/>
              </a:rPr>
              <a:t>:  </a:t>
            </a:r>
            <a:r>
              <a:rPr sz="2400" b="1" spc="15" dirty="0">
                <a:solidFill>
                  <a:srgbClr val="404040"/>
                </a:solidFill>
                <a:latin typeface="Tahoma"/>
                <a:cs typeface="Tahoma"/>
              </a:rPr>
              <a:t>литература,</a:t>
            </a:r>
            <a:r>
              <a:rPr sz="2400" b="1" spc="2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физика,</a:t>
            </a:r>
            <a:r>
              <a:rPr sz="2400" b="1" spc="2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05" dirty="0">
                <a:solidFill>
                  <a:srgbClr val="404040"/>
                </a:solidFill>
                <a:latin typeface="Tahoma"/>
                <a:cs typeface="Tahoma"/>
              </a:rPr>
              <a:t>химия,</a:t>
            </a:r>
            <a:r>
              <a:rPr sz="2400" b="1" spc="2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404040"/>
                </a:solidFill>
                <a:latin typeface="Tahoma"/>
                <a:cs typeface="Tahoma"/>
              </a:rPr>
              <a:t>биология,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6264" y="3753053"/>
            <a:ext cx="28016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география,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5" dirty="0">
                <a:solidFill>
                  <a:srgbClr val="404040"/>
                </a:solidFill>
                <a:latin typeface="Tahoma"/>
                <a:cs typeface="Tahoma"/>
              </a:rPr>
              <a:t>обществознание,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5635" y="3753053"/>
            <a:ext cx="197358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404040"/>
                </a:solidFill>
                <a:latin typeface="Tahoma"/>
                <a:cs typeface="Tahoma"/>
              </a:rPr>
              <a:t>история,</a:t>
            </a:r>
            <a:endParaRPr sz="240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b="1" spc="40" dirty="0">
                <a:solidFill>
                  <a:srgbClr val="404040"/>
                </a:solidFill>
                <a:latin typeface="Tahoma"/>
                <a:cs typeface="Tahoma"/>
              </a:rPr>
              <a:t>математика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7160" y="4484954"/>
            <a:ext cx="3744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1775" algn="l"/>
              </a:tabLst>
            </a:pPr>
            <a:r>
              <a:rPr sz="2400" b="1" spc="-5" dirty="0">
                <a:solidFill>
                  <a:srgbClr val="404040"/>
                </a:solidFill>
                <a:latin typeface="Tahoma"/>
                <a:cs typeface="Tahoma"/>
              </a:rPr>
              <a:t>иностранны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е	</a:t>
            </a:r>
            <a:r>
              <a:rPr sz="2400" b="1" spc="-165" dirty="0">
                <a:solidFill>
                  <a:srgbClr val="404040"/>
                </a:solidFill>
                <a:latin typeface="Tahoma"/>
                <a:cs typeface="Tahoma"/>
              </a:rPr>
              <a:t>яз</a:t>
            </a:r>
            <a:r>
              <a:rPr sz="2400" b="1" spc="-270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400" b="1" spc="-125" dirty="0">
                <a:solidFill>
                  <a:srgbClr val="404040"/>
                </a:solidFill>
                <a:latin typeface="Tahoma"/>
                <a:cs typeface="Tahoma"/>
              </a:rPr>
              <a:t>ки,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264" y="4484954"/>
            <a:ext cx="2249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404040"/>
                </a:solidFill>
                <a:latin typeface="Tahoma"/>
                <a:cs typeface="Tahoma"/>
              </a:rPr>
              <a:t>(профиль),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20" dirty="0">
                <a:solidFill>
                  <a:srgbClr val="404040"/>
                </a:solidFill>
                <a:latin typeface="Tahoma"/>
                <a:cs typeface="Tahoma"/>
              </a:rPr>
              <a:t>информатика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22150"/>
              <a:ext cx="1369695" cy="780415"/>
            </a:xfrm>
            <a:custGeom>
              <a:avLst/>
              <a:gdLst/>
              <a:ahLst/>
              <a:cxnLst/>
              <a:rect l="l" t="t" r="r" b="b"/>
              <a:pathLst>
                <a:path w="1369695" h="780414">
                  <a:moveTo>
                    <a:pt x="0" y="0"/>
                  </a:moveTo>
                  <a:lnTo>
                    <a:pt x="0" y="779462"/>
                  </a:lnTo>
                  <a:lnTo>
                    <a:pt x="973950" y="780201"/>
                  </a:lnTo>
                  <a:lnTo>
                    <a:pt x="983596" y="779393"/>
                  </a:lnTo>
                  <a:lnTo>
                    <a:pt x="991487" y="777264"/>
                  </a:lnTo>
                  <a:lnTo>
                    <a:pt x="997622" y="774254"/>
                  </a:lnTo>
                  <a:lnTo>
                    <a:pt x="1002004" y="770803"/>
                  </a:lnTo>
                  <a:lnTo>
                    <a:pt x="1002004" y="766104"/>
                  </a:lnTo>
                  <a:lnTo>
                    <a:pt x="1006690" y="766104"/>
                  </a:lnTo>
                  <a:lnTo>
                    <a:pt x="1362456" y="410377"/>
                  </a:lnTo>
                  <a:lnTo>
                    <a:pt x="1367742" y="401808"/>
                  </a:lnTo>
                  <a:lnTo>
                    <a:pt x="1369504" y="391073"/>
                  </a:lnTo>
                  <a:lnTo>
                    <a:pt x="1367742" y="379480"/>
                  </a:lnTo>
                  <a:lnTo>
                    <a:pt x="1362456" y="368340"/>
                  </a:lnTo>
                  <a:lnTo>
                    <a:pt x="1006690" y="17185"/>
                  </a:lnTo>
                  <a:lnTo>
                    <a:pt x="1006690" y="12359"/>
                  </a:lnTo>
                  <a:lnTo>
                    <a:pt x="1002004" y="12359"/>
                  </a:lnTo>
                  <a:lnTo>
                    <a:pt x="997622" y="8981"/>
                  </a:lnTo>
                  <a:lnTo>
                    <a:pt x="991487" y="6009"/>
                  </a:lnTo>
                  <a:lnTo>
                    <a:pt x="983596" y="3893"/>
                  </a:lnTo>
                  <a:lnTo>
                    <a:pt x="973950" y="3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188719" y="2660904"/>
            <a:ext cx="287020" cy="60960"/>
          </a:xfrm>
          <a:custGeom>
            <a:avLst/>
            <a:gdLst/>
            <a:ahLst/>
            <a:cxnLst/>
            <a:rect l="l" t="t" r="r" b="b"/>
            <a:pathLst>
              <a:path w="287019" h="60960">
                <a:moveTo>
                  <a:pt x="286512" y="0"/>
                </a:moveTo>
                <a:lnTo>
                  <a:pt x="0" y="0"/>
                </a:lnTo>
                <a:lnTo>
                  <a:pt x="0" y="60960"/>
                </a:lnTo>
                <a:lnTo>
                  <a:pt x="286512" y="60960"/>
                </a:lnTo>
                <a:lnTo>
                  <a:pt x="286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176834"/>
            <a:ext cx="2281174" cy="74505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54933" y="262585"/>
            <a:ext cx="1833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D3092"/>
                </a:solidFill>
                <a:latin typeface="Cambria"/>
                <a:cs typeface="Cambria"/>
              </a:rPr>
              <a:t>Математика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2648" y="2203704"/>
            <a:ext cx="3310254" cy="2642870"/>
          </a:xfrm>
          <a:custGeom>
            <a:avLst/>
            <a:gdLst/>
            <a:ahLst/>
            <a:cxnLst/>
            <a:rect l="l" t="t" r="r" b="b"/>
            <a:pathLst>
              <a:path w="3310254" h="2642870">
                <a:moveTo>
                  <a:pt x="3310128" y="0"/>
                </a:moveTo>
                <a:lnTo>
                  <a:pt x="0" y="0"/>
                </a:lnTo>
                <a:lnTo>
                  <a:pt x="0" y="2642616"/>
                </a:lnTo>
                <a:lnTo>
                  <a:pt x="3310128" y="2642616"/>
                </a:lnTo>
                <a:lnTo>
                  <a:pt x="3310128" y="0"/>
                </a:lnTo>
                <a:close/>
              </a:path>
            </a:pathLst>
          </a:custGeom>
          <a:solidFill>
            <a:srgbClr val="B8CDE4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94003" y="2273045"/>
            <a:ext cx="21482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2D3092"/>
                </a:solidFill>
                <a:latin typeface="Cambria"/>
                <a:cs typeface="Cambria"/>
              </a:rPr>
              <a:t>Базовый</a:t>
            </a:r>
            <a:r>
              <a:rPr sz="2000" b="1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2D3092"/>
                </a:solidFill>
                <a:latin typeface="Cambria"/>
                <a:cs typeface="Cambria"/>
              </a:rPr>
              <a:t>уровень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3282" y="2791460"/>
            <a:ext cx="271272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2D3092"/>
                </a:solidFill>
                <a:latin typeface="Cambria"/>
                <a:cs typeface="Cambria"/>
              </a:rPr>
              <a:t>аттестат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2D3092"/>
                </a:solidFill>
                <a:latin typeface="Cambria"/>
                <a:cs typeface="Cambria"/>
              </a:rPr>
              <a:t>поступление</a:t>
            </a:r>
            <a:r>
              <a:rPr sz="1600" b="1" spc="-5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2D3092"/>
                </a:solidFill>
                <a:latin typeface="Cambria"/>
                <a:cs typeface="Cambria"/>
              </a:rPr>
              <a:t>в</a:t>
            </a:r>
            <a:r>
              <a:rPr sz="1600" b="1" spc="-2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2D3092"/>
                </a:solidFill>
                <a:latin typeface="Cambria"/>
                <a:cs typeface="Cambria"/>
              </a:rPr>
              <a:t>вуз</a:t>
            </a:r>
            <a:r>
              <a:rPr sz="1600" b="1" spc="-5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2D3092"/>
                </a:solidFill>
                <a:latin typeface="Cambria"/>
                <a:cs typeface="Cambria"/>
              </a:rPr>
              <a:t>на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2D3092"/>
                </a:solidFill>
                <a:latin typeface="Cambria"/>
                <a:cs typeface="Cambria"/>
              </a:rPr>
              <a:t>направления</a:t>
            </a:r>
            <a:r>
              <a:rPr sz="1600" spc="-3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2D3092"/>
                </a:solidFill>
                <a:latin typeface="Cambria"/>
                <a:cs typeface="Cambria"/>
              </a:rPr>
              <a:t>подготовки</a:t>
            </a:r>
            <a:r>
              <a:rPr sz="1600" spc="-6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2D3092"/>
                </a:solidFill>
                <a:latin typeface="Cambria"/>
                <a:cs typeface="Cambria"/>
              </a:rPr>
              <a:t>без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2D3092"/>
                </a:solidFill>
                <a:latin typeface="Cambria"/>
                <a:cs typeface="Cambria"/>
              </a:rPr>
              <a:t>математики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4261" y="4010609"/>
            <a:ext cx="18649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2D3092"/>
                </a:solidFill>
                <a:latin typeface="Cambria"/>
                <a:cs typeface="Cambria"/>
              </a:rPr>
              <a:t>5-балльная</a:t>
            </a:r>
            <a:r>
              <a:rPr sz="1600" spc="-3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2D3092"/>
                </a:solidFill>
                <a:latin typeface="Cambria"/>
                <a:cs typeface="Cambria"/>
              </a:rPr>
              <a:t>система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48071" y="2203704"/>
            <a:ext cx="3456940" cy="2642870"/>
          </a:xfrm>
          <a:custGeom>
            <a:avLst/>
            <a:gdLst/>
            <a:ahLst/>
            <a:cxnLst/>
            <a:rect l="l" t="t" r="r" b="b"/>
            <a:pathLst>
              <a:path w="3456940" h="2642870">
                <a:moveTo>
                  <a:pt x="3456431" y="0"/>
                </a:moveTo>
                <a:lnTo>
                  <a:pt x="0" y="0"/>
                </a:lnTo>
                <a:lnTo>
                  <a:pt x="0" y="2642616"/>
                </a:lnTo>
                <a:lnTo>
                  <a:pt x="3456431" y="2642616"/>
                </a:lnTo>
                <a:lnTo>
                  <a:pt x="3456431" y="0"/>
                </a:lnTo>
                <a:close/>
              </a:path>
            </a:pathLst>
          </a:custGeom>
          <a:solidFill>
            <a:srgbClr val="B8CDE4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18150" y="2364486"/>
            <a:ext cx="2719705" cy="10331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2D3092"/>
                </a:solidFill>
                <a:latin typeface="Cambria"/>
                <a:cs typeface="Cambria"/>
              </a:rPr>
              <a:t>Профильный</a:t>
            </a:r>
            <a:r>
              <a:rPr sz="2000" b="1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2D3092"/>
                </a:solidFill>
                <a:latin typeface="Cambria"/>
                <a:cs typeface="Cambria"/>
              </a:rPr>
              <a:t>уровень</a:t>
            </a:r>
            <a:endParaRPr sz="2000">
              <a:latin typeface="Cambria"/>
              <a:cs typeface="Cambria"/>
            </a:endParaRPr>
          </a:p>
          <a:p>
            <a:pPr marL="466725" marR="459105" indent="469265">
              <a:lnSpc>
                <a:spcPct val="100000"/>
              </a:lnSpc>
              <a:spcBef>
                <a:spcPts val="1700"/>
              </a:spcBef>
            </a:pPr>
            <a:r>
              <a:rPr sz="1600" b="1" spc="-5" dirty="0">
                <a:solidFill>
                  <a:srgbClr val="2D3092"/>
                </a:solidFill>
                <a:latin typeface="Cambria"/>
                <a:cs typeface="Cambria"/>
              </a:rPr>
              <a:t>аттестат </a:t>
            </a:r>
            <a:r>
              <a:rPr sz="1600" b="1" dirty="0">
                <a:solidFill>
                  <a:srgbClr val="2D3092"/>
                </a:solidFill>
                <a:latin typeface="Cambria"/>
                <a:cs typeface="Cambria"/>
              </a:rPr>
              <a:t> поступление</a:t>
            </a:r>
            <a:r>
              <a:rPr sz="1600" b="1" spc="-7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2D3092"/>
                </a:solidFill>
                <a:latin typeface="Cambria"/>
                <a:cs typeface="Cambria"/>
              </a:rPr>
              <a:t>в</a:t>
            </a:r>
            <a:r>
              <a:rPr sz="1600" b="1" spc="-4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2D3092"/>
                </a:solidFill>
                <a:latin typeface="Cambria"/>
                <a:cs typeface="Cambria"/>
              </a:rPr>
              <a:t>вуз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32475" y="3858514"/>
            <a:ext cx="20897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2D3092"/>
                </a:solidFill>
                <a:latin typeface="Cambria"/>
                <a:cs typeface="Cambria"/>
              </a:rPr>
              <a:t>100-балльная</a:t>
            </a:r>
            <a:r>
              <a:rPr sz="1600" spc="-4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2D3092"/>
                </a:solidFill>
                <a:latin typeface="Cambria"/>
                <a:cs typeface="Cambria"/>
              </a:rPr>
              <a:t>система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2380" y="4346575"/>
            <a:ext cx="7926070" cy="1544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246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FF0000"/>
                </a:solidFill>
                <a:latin typeface="Cambria"/>
                <a:cs typeface="Cambria"/>
              </a:rPr>
              <a:t>Минимальный</a:t>
            </a:r>
            <a:r>
              <a:rPr sz="2000" b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порог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mbria"/>
                <a:cs typeface="Cambria"/>
              </a:rPr>
              <a:t>-</a:t>
            </a:r>
            <a:r>
              <a:rPr sz="20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27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расписании</a:t>
            </a:r>
            <a:r>
              <a:rPr sz="1800" b="1" spc="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определены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mbria"/>
                <a:cs typeface="Cambria"/>
              </a:rPr>
              <a:t>отдельные</a:t>
            </a:r>
            <a:r>
              <a:rPr sz="1800" b="1" i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ambria"/>
                <a:cs typeface="Cambria"/>
              </a:rPr>
              <a:t>дни</a:t>
            </a:r>
            <a:r>
              <a:rPr sz="1800" b="1" i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для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проведения</a:t>
            </a:r>
            <a:r>
              <a:rPr sz="18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на</a:t>
            </a:r>
            <a:endParaRPr sz="18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базовом</a:t>
            </a:r>
            <a:r>
              <a:rPr sz="18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профильном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уровнях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Выпускники</a:t>
            </a:r>
            <a:r>
              <a:rPr sz="18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могут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сдавать:</a:t>
            </a:r>
            <a:r>
              <a:rPr sz="18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ТОЛЬКО</a:t>
            </a:r>
            <a:r>
              <a:rPr sz="1800" b="1" spc="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один</a:t>
            </a:r>
            <a:r>
              <a:rPr sz="2400" b="1" spc="2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из</a:t>
            </a:r>
            <a:r>
              <a:rPr sz="1800" b="1" spc="4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уровней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6367" y="1557527"/>
            <a:ext cx="1728216" cy="80772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96240" y="838200"/>
            <a:ext cx="8351520" cy="646430"/>
          </a:xfrm>
          <a:prstGeom prst="rect">
            <a:avLst/>
          </a:prstGeom>
          <a:solidFill>
            <a:srgbClr val="B8CDE4">
              <a:alpha val="30979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2D3092"/>
                </a:solidFill>
                <a:latin typeface="Cambria"/>
                <a:cs typeface="Cambria"/>
              </a:rPr>
              <a:t>соответствии</a:t>
            </a:r>
            <a:r>
              <a:rPr sz="1800" spc="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с</a:t>
            </a:r>
            <a:r>
              <a:rPr sz="1800" spc="-1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Концепцией</a:t>
            </a:r>
            <a:r>
              <a:rPr sz="1800" spc="-4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развития</a:t>
            </a:r>
            <a:r>
              <a:rPr sz="1800" spc="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математического</a:t>
            </a:r>
            <a:r>
              <a:rPr sz="1800" spc="-3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образования</a:t>
            </a:r>
            <a:r>
              <a:rPr sz="1800" spc="-3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в</a:t>
            </a:r>
            <a:r>
              <a:rPr sz="1800" spc="-2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2D3092"/>
                </a:solidFill>
                <a:latin typeface="Cambria"/>
                <a:cs typeface="Cambria"/>
              </a:rPr>
              <a:t>РФ</a:t>
            </a:r>
            <a:endParaRPr sz="1800">
              <a:latin typeface="Cambria"/>
              <a:cs typeface="Cambria"/>
            </a:endParaRPr>
          </a:p>
          <a:p>
            <a:pPr marL="5715" algn="ctr">
              <a:lnSpc>
                <a:spcPct val="100000"/>
              </a:lnSpc>
            </a:pP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ЕГЭ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2D3092"/>
                </a:solidFill>
                <a:latin typeface="Cambria"/>
                <a:cs typeface="Cambria"/>
              </a:rPr>
              <a:t>по</a:t>
            </a:r>
            <a:r>
              <a:rPr sz="1800" spc="-1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математике</a:t>
            </a:r>
            <a:r>
              <a:rPr sz="1800" spc="1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разделен</a:t>
            </a:r>
            <a:r>
              <a:rPr sz="1800" spc="-4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на</a:t>
            </a:r>
            <a:r>
              <a:rPr sz="1800" spc="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2D3092"/>
                </a:solidFill>
                <a:latin typeface="Cambria"/>
                <a:cs typeface="Cambria"/>
              </a:rPr>
              <a:t>два</a:t>
            </a:r>
            <a:r>
              <a:rPr sz="1800" spc="-1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2D3092"/>
                </a:solidFill>
                <a:latin typeface="Cambria"/>
                <a:cs typeface="Cambria"/>
              </a:rPr>
              <a:t>уровня: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2852" y="3019425"/>
            <a:ext cx="95694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2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ЛИ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5060" marR="5080" indent="-1033780">
              <a:lnSpc>
                <a:spcPct val="100000"/>
              </a:lnSpc>
              <a:spcBef>
                <a:spcPts val="100"/>
              </a:spcBef>
            </a:pPr>
            <a:r>
              <a:rPr sz="3600" spc="20" dirty="0">
                <a:solidFill>
                  <a:srgbClr val="006FC0"/>
                </a:solidFill>
              </a:rPr>
              <a:t>Государственная</a:t>
            </a:r>
            <a:r>
              <a:rPr sz="3600" spc="-125" dirty="0">
                <a:solidFill>
                  <a:srgbClr val="006FC0"/>
                </a:solidFill>
              </a:rPr>
              <a:t> </a:t>
            </a:r>
            <a:r>
              <a:rPr sz="3600" spc="-90" dirty="0">
                <a:solidFill>
                  <a:srgbClr val="006FC0"/>
                </a:solidFill>
              </a:rPr>
              <a:t>итоговая </a:t>
            </a:r>
            <a:r>
              <a:rPr sz="3600" spc="-1040" dirty="0">
                <a:solidFill>
                  <a:srgbClr val="006FC0"/>
                </a:solidFill>
              </a:rPr>
              <a:t> </a:t>
            </a:r>
            <a:r>
              <a:rPr sz="3600" spc="105" dirty="0">
                <a:solidFill>
                  <a:srgbClr val="006FC0"/>
                </a:solidFill>
              </a:rPr>
              <a:t>ат</a:t>
            </a:r>
            <a:r>
              <a:rPr sz="3600" spc="90" dirty="0">
                <a:solidFill>
                  <a:srgbClr val="006FC0"/>
                </a:solidFill>
              </a:rPr>
              <a:t>т</a:t>
            </a:r>
            <a:r>
              <a:rPr sz="3600" spc="200" dirty="0">
                <a:solidFill>
                  <a:srgbClr val="006FC0"/>
                </a:solidFill>
              </a:rPr>
              <a:t>ест</a:t>
            </a:r>
            <a:r>
              <a:rPr sz="3600" spc="210" dirty="0">
                <a:solidFill>
                  <a:srgbClr val="006FC0"/>
                </a:solidFill>
              </a:rPr>
              <a:t>а</a:t>
            </a:r>
            <a:r>
              <a:rPr sz="3600" spc="-145" dirty="0">
                <a:solidFill>
                  <a:srgbClr val="006FC0"/>
                </a:solidFill>
              </a:rPr>
              <a:t>ция</a:t>
            </a:r>
            <a:r>
              <a:rPr sz="3600" spc="-35" dirty="0">
                <a:solidFill>
                  <a:srgbClr val="006FC0"/>
                </a:solidFill>
              </a:rPr>
              <a:t> </a:t>
            </a:r>
            <a:r>
              <a:rPr sz="3600" spc="-495" dirty="0">
                <a:solidFill>
                  <a:srgbClr val="006FC0"/>
                </a:solidFill>
              </a:rPr>
              <a:t>–</a:t>
            </a:r>
            <a:r>
              <a:rPr sz="3600" spc="-50" dirty="0">
                <a:solidFill>
                  <a:srgbClr val="006FC0"/>
                </a:solidFill>
              </a:rPr>
              <a:t> </a:t>
            </a:r>
            <a:r>
              <a:rPr sz="3600" spc="-275" dirty="0">
                <a:solidFill>
                  <a:srgbClr val="006FC0"/>
                </a:solidFill>
              </a:rPr>
              <a:t>2025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21839" y="2125217"/>
            <a:ext cx="6440805" cy="332052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6870" marR="7620" indent="-344805" algn="just">
              <a:lnSpc>
                <a:spcPts val="2590"/>
              </a:lnSpc>
              <a:spcBef>
                <a:spcPts val="425"/>
              </a:spcBef>
            </a:pPr>
            <a:r>
              <a:rPr sz="2400" spc="-26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-130" dirty="0">
                <a:solidFill>
                  <a:srgbClr val="404040"/>
                </a:solidFill>
                <a:latin typeface="Tahoma"/>
                <a:cs typeface="Tahoma"/>
              </a:rPr>
              <a:t>Зая</a:t>
            </a:r>
            <a:r>
              <a:rPr sz="2400" b="1" spc="-114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400" b="1" spc="-254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Tahoma"/>
                <a:cs typeface="Tahoma"/>
              </a:rPr>
              <a:t>ени</a:t>
            </a:r>
            <a:r>
              <a:rPr sz="2400" b="1" spc="-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Tahoma"/>
                <a:cs typeface="Tahoma"/>
              </a:rPr>
              <a:t>на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404040"/>
                </a:solidFill>
                <a:latin typeface="Tahoma"/>
                <a:cs typeface="Tahoma"/>
              </a:rPr>
              <a:t>ГИА</a:t>
            </a:r>
            <a:r>
              <a:rPr sz="2400" b="1" spc="-204" dirty="0">
                <a:solidFill>
                  <a:srgbClr val="404040"/>
                </a:solidFill>
                <a:latin typeface="Tahoma"/>
                <a:cs typeface="Tahoma"/>
              </a:rPr>
              <a:t>: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lang="ru-RU" sz="2400" b="1" dirty="0" smtClean="0">
                <a:solidFill>
                  <a:srgbClr val="404040"/>
                </a:solidFill>
                <a:latin typeface="Tahoma"/>
                <a:cs typeface="Tahoma"/>
              </a:rPr>
              <a:t>с </a:t>
            </a:r>
            <a:r>
              <a:rPr sz="2400" b="1" spc="-185" dirty="0" smtClean="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sz="2400" b="1" spc="-50" dirty="0" smtClean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февраля</a:t>
            </a:r>
            <a:r>
              <a:rPr sz="2400" b="1" spc="459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2025</a:t>
            </a:r>
            <a:r>
              <a:rPr sz="24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5" dirty="0" err="1" smtClean="0">
                <a:solidFill>
                  <a:srgbClr val="404040"/>
                </a:solidFill>
                <a:latin typeface="Tahoma"/>
                <a:cs typeface="Tahoma"/>
              </a:rPr>
              <a:t>года</a:t>
            </a:r>
            <a:endParaRPr sz="2400" dirty="0">
              <a:latin typeface="Tahoma"/>
              <a:cs typeface="Tahoma"/>
            </a:endParaRPr>
          </a:p>
          <a:p>
            <a:pPr marL="356870" marR="5080" indent="-344805" algn="just">
              <a:lnSpc>
                <a:spcPts val="2590"/>
              </a:lnSpc>
              <a:spcBef>
                <a:spcPts val="1050"/>
              </a:spcBef>
            </a:pPr>
            <a:r>
              <a:rPr sz="2400" spc="-260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-75" dirty="0">
                <a:solidFill>
                  <a:srgbClr val="404040"/>
                </a:solidFill>
                <a:latin typeface="Tahoma"/>
                <a:cs typeface="Tahoma"/>
              </a:rPr>
              <a:t>По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      </a:t>
            </a:r>
            <a:r>
              <a:rPr sz="2400" b="1" spc="-2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90" dirty="0">
                <a:solidFill>
                  <a:srgbClr val="404040"/>
                </a:solidFill>
                <a:latin typeface="Tahoma"/>
                <a:cs typeface="Tahoma"/>
              </a:rPr>
              <a:t>ат</a:t>
            </a:r>
            <a:r>
              <a:rPr sz="2400" b="1" spc="7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spc="8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90" dirty="0">
                <a:solidFill>
                  <a:srgbClr val="404040"/>
                </a:solidFill>
                <a:latin typeface="Tahoma"/>
                <a:cs typeface="Tahoma"/>
              </a:rPr>
              <a:t>ат</a:t>
            </a:r>
            <a:r>
              <a:rPr sz="2400" b="1" spc="-65" dirty="0">
                <a:solidFill>
                  <a:srgbClr val="404040"/>
                </a:solidFill>
                <a:latin typeface="Tahoma"/>
                <a:cs typeface="Tahoma"/>
              </a:rPr>
              <a:t>ик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      </a:t>
            </a:r>
            <a:r>
              <a:rPr sz="2400" b="1" spc="-2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доп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400" b="1" spc="-254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400" b="1" spc="-80" dirty="0">
                <a:solidFill>
                  <a:srgbClr val="404040"/>
                </a:solidFill>
                <a:latin typeface="Tahoma"/>
                <a:cs typeface="Tahoma"/>
              </a:rPr>
              <a:t>ни</a:t>
            </a: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75" dirty="0">
                <a:solidFill>
                  <a:srgbClr val="404040"/>
                </a:solidFill>
                <a:latin typeface="Tahoma"/>
                <a:cs typeface="Tahoma"/>
              </a:rPr>
              <a:t>ел</a:t>
            </a: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ьно  </a:t>
            </a: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указать</a:t>
            </a:r>
            <a:r>
              <a:rPr sz="2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уровень:</a:t>
            </a:r>
            <a:r>
              <a:rPr sz="24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базовый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70" dirty="0">
                <a:solidFill>
                  <a:srgbClr val="404040"/>
                </a:solidFill>
                <a:latin typeface="Tahoma"/>
                <a:cs typeface="Tahoma"/>
              </a:rPr>
              <a:t>или </a:t>
            </a:r>
            <a:r>
              <a:rPr sz="2400" b="1" spc="-1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404040"/>
                </a:solidFill>
                <a:latin typeface="Tahoma"/>
                <a:cs typeface="Tahoma"/>
              </a:rPr>
              <a:t>профильный.</a:t>
            </a:r>
            <a:endParaRPr sz="2400" dirty="0">
              <a:latin typeface="Tahoma"/>
              <a:cs typeface="Tahoma"/>
            </a:endParaRPr>
          </a:p>
          <a:p>
            <a:pPr marL="356870" marR="5715" indent="-344805" algn="just">
              <a:lnSpc>
                <a:spcPct val="90100"/>
              </a:lnSpc>
              <a:spcBef>
                <a:spcPts val="975"/>
              </a:spcBef>
            </a:pPr>
            <a:r>
              <a:rPr sz="2400" spc="-260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Выбра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155" dirty="0">
                <a:solidFill>
                  <a:srgbClr val="404040"/>
                </a:solidFill>
                <a:latin typeface="Tahoma"/>
                <a:cs typeface="Tahoma"/>
              </a:rPr>
              <a:t>ь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    </a:t>
            </a:r>
            <a:r>
              <a:rPr sz="2400" b="1" spc="-3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15" dirty="0">
                <a:solidFill>
                  <a:srgbClr val="404040"/>
                </a:solidFill>
                <a:latin typeface="Tahoma"/>
                <a:cs typeface="Tahoma"/>
              </a:rPr>
              <a:t>пре</a:t>
            </a:r>
            <a:r>
              <a:rPr sz="2400" b="1" spc="10" dirty="0">
                <a:solidFill>
                  <a:srgbClr val="404040"/>
                </a:solidFill>
                <a:latin typeface="Tahoma"/>
                <a:cs typeface="Tahoma"/>
              </a:rPr>
              <a:t>д</a:t>
            </a:r>
            <a:r>
              <a:rPr sz="2400" b="1" spc="5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70" dirty="0">
                <a:solidFill>
                  <a:srgbClr val="404040"/>
                </a:solidFill>
                <a:latin typeface="Tahoma"/>
                <a:cs typeface="Tahoma"/>
              </a:rPr>
              <a:t>ет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    </a:t>
            </a:r>
            <a:r>
              <a:rPr sz="2400" b="1" spc="-3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п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     </a:t>
            </a:r>
            <a:r>
              <a:rPr sz="2400" b="1" spc="-3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7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400" b="1" spc="-5" dirty="0">
                <a:solidFill>
                  <a:srgbClr val="404040"/>
                </a:solidFill>
                <a:latin typeface="Tahoma"/>
                <a:cs typeface="Tahoma"/>
              </a:rPr>
              <a:t>ыбор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у</a:t>
            </a:r>
            <a:r>
              <a:rPr sz="2400" b="1" spc="-75" dirty="0">
                <a:solidFill>
                  <a:srgbClr val="404040"/>
                </a:solidFill>
                <a:latin typeface="Tahoma"/>
                <a:cs typeface="Tahoma"/>
              </a:rPr>
              <a:t>,  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результаты </a:t>
            </a:r>
            <a:r>
              <a:rPr sz="2400" b="1" spc="-45" dirty="0">
                <a:solidFill>
                  <a:srgbClr val="404040"/>
                </a:solidFill>
                <a:latin typeface="Tahoma"/>
                <a:cs typeface="Tahoma"/>
              </a:rPr>
              <a:t>которых </a:t>
            </a: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необходимы </a:t>
            </a:r>
            <a:r>
              <a:rPr sz="2400" b="1" spc="-155" dirty="0">
                <a:solidFill>
                  <a:srgbClr val="404040"/>
                </a:solidFill>
                <a:latin typeface="Tahoma"/>
                <a:cs typeface="Tahoma"/>
              </a:rPr>
              <a:t>для </a:t>
            </a:r>
            <a:r>
              <a:rPr sz="2400" b="1" spc="-1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404040"/>
                </a:solidFill>
                <a:latin typeface="Tahoma"/>
                <a:cs typeface="Tahoma"/>
              </a:rPr>
              <a:t>поступления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400" b="1" spc="-17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высшие</a:t>
            </a:r>
            <a:r>
              <a:rPr sz="24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учебные </a:t>
            </a:r>
            <a:r>
              <a:rPr sz="2400" b="1" spc="-69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404040"/>
                </a:solidFill>
                <a:latin typeface="Tahoma"/>
                <a:cs typeface="Tahoma"/>
              </a:rPr>
              <a:t>заведения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061" y="651205"/>
            <a:ext cx="6187440" cy="1307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pc="-65" dirty="0">
                <a:solidFill>
                  <a:srgbClr val="2A62A8"/>
                </a:solidFill>
              </a:rPr>
              <a:t>Правила</a:t>
            </a:r>
            <a:r>
              <a:rPr spc="-100" dirty="0">
                <a:solidFill>
                  <a:srgbClr val="2A62A8"/>
                </a:solidFill>
              </a:rPr>
              <a:t> </a:t>
            </a:r>
            <a:r>
              <a:rPr spc="15" dirty="0">
                <a:solidFill>
                  <a:srgbClr val="2A62A8"/>
                </a:solidFill>
              </a:rPr>
              <a:t>регистрации</a:t>
            </a:r>
            <a:r>
              <a:rPr spc="-120" dirty="0">
                <a:solidFill>
                  <a:srgbClr val="2A62A8"/>
                </a:solidFill>
              </a:rPr>
              <a:t> </a:t>
            </a:r>
            <a:r>
              <a:rPr spc="20" dirty="0">
                <a:solidFill>
                  <a:srgbClr val="2A62A8"/>
                </a:solidFill>
              </a:rPr>
              <a:t>на</a:t>
            </a:r>
            <a:r>
              <a:rPr spc="-65" dirty="0">
                <a:solidFill>
                  <a:srgbClr val="2A62A8"/>
                </a:solidFill>
              </a:rPr>
              <a:t> </a:t>
            </a:r>
            <a:r>
              <a:rPr spc="50" dirty="0">
                <a:solidFill>
                  <a:srgbClr val="2A62A8"/>
                </a:solidFill>
              </a:rPr>
              <a:t>участие </a:t>
            </a:r>
            <a:r>
              <a:rPr spc="-805" dirty="0">
                <a:solidFill>
                  <a:srgbClr val="2A62A8"/>
                </a:solidFill>
              </a:rPr>
              <a:t> </a:t>
            </a:r>
            <a:r>
              <a:rPr spc="-200" dirty="0">
                <a:solidFill>
                  <a:srgbClr val="2A62A8"/>
                </a:solidFill>
              </a:rPr>
              <a:t>в</a:t>
            </a:r>
            <a:r>
              <a:rPr spc="-50" dirty="0">
                <a:solidFill>
                  <a:srgbClr val="2A62A8"/>
                </a:solidFill>
              </a:rPr>
              <a:t> </a:t>
            </a:r>
            <a:r>
              <a:rPr spc="35" dirty="0">
                <a:solidFill>
                  <a:srgbClr val="2A62A8"/>
                </a:solidFill>
              </a:rPr>
              <a:t>го</a:t>
            </a:r>
            <a:r>
              <a:rPr spc="40" dirty="0">
                <a:solidFill>
                  <a:srgbClr val="2A62A8"/>
                </a:solidFill>
              </a:rPr>
              <a:t>с</a:t>
            </a:r>
            <a:r>
              <a:rPr spc="65" dirty="0">
                <a:solidFill>
                  <a:srgbClr val="2A62A8"/>
                </a:solidFill>
              </a:rPr>
              <a:t>уда</a:t>
            </a:r>
            <a:r>
              <a:rPr spc="60" dirty="0">
                <a:solidFill>
                  <a:srgbClr val="2A62A8"/>
                </a:solidFill>
              </a:rPr>
              <a:t>р</a:t>
            </a:r>
            <a:r>
              <a:rPr spc="175" dirty="0">
                <a:solidFill>
                  <a:srgbClr val="2A62A8"/>
                </a:solidFill>
              </a:rPr>
              <a:t>с</a:t>
            </a:r>
            <a:r>
              <a:rPr spc="185" dirty="0">
                <a:solidFill>
                  <a:srgbClr val="2A62A8"/>
                </a:solidFill>
              </a:rPr>
              <a:t>т</a:t>
            </a:r>
            <a:r>
              <a:rPr spc="-195" dirty="0">
                <a:solidFill>
                  <a:srgbClr val="2A62A8"/>
                </a:solidFill>
              </a:rPr>
              <a:t>в</a:t>
            </a:r>
            <a:r>
              <a:rPr spc="-25" dirty="0">
                <a:solidFill>
                  <a:srgbClr val="2A62A8"/>
                </a:solidFill>
              </a:rPr>
              <a:t>енн</a:t>
            </a:r>
            <a:r>
              <a:rPr spc="-50" dirty="0">
                <a:solidFill>
                  <a:srgbClr val="2A62A8"/>
                </a:solidFill>
              </a:rPr>
              <a:t>о</a:t>
            </a:r>
            <a:r>
              <a:rPr spc="-145" dirty="0">
                <a:solidFill>
                  <a:srgbClr val="2A62A8"/>
                </a:solidFill>
              </a:rPr>
              <a:t>й</a:t>
            </a:r>
            <a:r>
              <a:rPr spc="-105" dirty="0">
                <a:solidFill>
                  <a:srgbClr val="2A62A8"/>
                </a:solidFill>
              </a:rPr>
              <a:t> </a:t>
            </a:r>
            <a:r>
              <a:rPr spc="-85" dirty="0">
                <a:solidFill>
                  <a:srgbClr val="2A62A8"/>
                </a:solidFill>
              </a:rPr>
              <a:t>ито</a:t>
            </a:r>
            <a:r>
              <a:rPr spc="-60" dirty="0">
                <a:solidFill>
                  <a:srgbClr val="2A62A8"/>
                </a:solidFill>
              </a:rPr>
              <a:t>г</a:t>
            </a:r>
            <a:r>
              <a:rPr spc="-75" dirty="0">
                <a:solidFill>
                  <a:srgbClr val="2A62A8"/>
                </a:solidFill>
              </a:rPr>
              <a:t>о</a:t>
            </a:r>
            <a:r>
              <a:rPr spc="-60" dirty="0">
                <a:solidFill>
                  <a:srgbClr val="2A62A8"/>
                </a:solidFill>
              </a:rPr>
              <a:t>в</a:t>
            </a:r>
            <a:r>
              <a:rPr spc="-35" dirty="0">
                <a:solidFill>
                  <a:srgbClr val="2A62A8"/>
                </a:solidFill>
              </a:rPr>
              <a:t>ой  </a:t>
            </a:r>
            <a:r>
              <a:rPr spc="70" dirty="0">
                <a:solidFill>
                  <a:srgbClr val="2A62A8"/>
                </a:solidFill>
              </a:rPr>
              <a:t>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39" y="2164842"/>
            <a:ext cx="6441440" cy="3655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700" b="1" spc="-25" dirty="0">
                <a:solidFill>
                  <a:srgbClr val="404040"/>
                </a:solidFill>
                <a:latin typeface="Tahoma"/>
                <a:cs typeface="Tahoma"/>
              </a:rPr>
              <a:t>Участники</a:t>
            </a:r>
            <a:r>
              <a:rPr sz="17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ЕГЭ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20" dirty="0">
                <a:solidFill>
                  <a:srgbClr val="404040"/>
                </a:solidFill>
                <a:latin typeface="Tahoma"/>
                <a:cs typeface="Tahoma"/>
              </a:rPr>
              <a:t>вправе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изменить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404040"/>
                </a:solidFill>
                <a:latin typeface="Tahoma"/>
                <a:cs typeface="Tahoma"/>
              </a:rPr>
              <a:t>(дополнить)</a:t>
            </a:r>
            <a:r>
              <a:rPr sz="17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перечень 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указанных</a:t>
            </a:r>
            <a:r>
              <a:rPr sz="17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700" b="1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85" dirty="0">
                <a:solidFill>
                  <a:srgbClr val="404040"/>
                </a:solidFill>
                <a:latin typeface="Tahoma"/>
                <a:cs typeface="Tahoma"/>
              </a:rPr>
              <a:t>заявлениях</a:t>
            </a:r>
            <a:r>
              <a:rPr sz="1700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30" dirty="0">
                <a:solidFill>
                  <a:srgbClr val="404040"/>
                </a:solidFill>
                <a:latin typeface="Tahoma"/>
                <a:cs typeface="Tahoma"/>
              </a:rPr>
              <a:t>об</a:t>
            </a:r>
            <a:r>
              <a:rPr sz="1700" b="1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5" dirty="0">
                <a:solidFill>
                  <a:srgbClr val="404040"/>
                </a:solidFill>
                <a:latin typeface="Tahoma"/>
                <a:cs typeface="Tahoma"/>
              </a:rPr>
              <a:t>участии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700" b="1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ЕГЭ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35" dirty="0">
                <a:solidFill>
                  <a:srgbClr val="404040"/>
                </a:solidFill>
                <a:latin typeface="Tahoma"/>
                <a:cs typeface="Tahoma"/>
              </a:rPr>
              <a:t>учебных </a:t>
            </a:r>
            <a:r>
              <a:rPr sz="17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404040"/>
                </a:solidFill>
                <a:latin typeface="Tahoma"/>
                <a:cs typeface="Tahoma"/>
              </a:rPr>
              <a:t>предметов, 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изменить 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сроки </a:t>
            </a:r>
            <a:r>
              <a:rPr sz="1700" b="1" spc="-5" dirty="0">
                <a:solidFill>
                  <a:srgbClr val="404040"/>
                </a:solidFill>
                <a:latin typeface="Tahoma"/>
                <a:cs typeface="Tahoma"/>
              </a:rPr>
              <a:t>участия 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sz="1700" b="1" spc="-55" dirty="0">
                <a:solidFill>
                  <a:srgbClr val="404040"/>
                </a:solidFill>
                <a:latin typeface="Tahoma"/>
                <a:cs typeface="Tahoma"/>
              </a:rPr>
              <a:t>ЕГЭ 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при </a:t>
            </a:r>
            <a:r>
              <a:rPr sz="1700" b="1" spc="-80" dirty="0">
                <a:solidFill>
                  <a:srgbClr val="404040"/>
                </a:solidFill>
                <a:latin typeface="Tahoma"/>
                <a:cs typeface="Tahoma"/>
              </a:rPr>
              <a:t>наличии 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у </a:t>
            </a:r>
            <a:r>
              <a:rPr sz="1700" b="1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404040"/>
                </a:solidFill>
                <a:latin typeface="Tahoma"/>
                <a:cs typeface="Tahoma"/>
              </a:rPr>
              <a:t>них</a:t>
            </a:r>
            <a:r>
              <a:rPr sz="1700" b="1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404040"/>
                </a:solidFill>
                <a:latin typeface="Tahoma"/>
                <a:cs typeface="Tahoma"/>
              </a:rPr>
              <a:t>уважительных</a:t>
            </a:r>
            <a:r>
              <a:rPr sz="17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70" dirty="0">
                <a:solidFill>
                  <a:srgbClr val="404040"/>
                </a:solidFill>
                <a:latin typeface="Tahoma"/>
                <a:cs typeface="Tahoma"/>
              </a:rPr>
              <a:t>причин</a:t>
            </a:r>
            <a:r>
              <a:rPr sz="1700" b="1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60" dirty="0">
                <a:solidFill>
                  <a:srgbClr val="404040"/>
                </a:solidFill>
                <a:latin typeface="Tahoma"/>
                <a:cs typeface="Tahoma"/>
              </a:rPr>
              <a:t>(болезни</a:t>
            </a:r>
            <a:r>
              <a:rPr sz="17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14" dirty="0">
                <a:solidFill>
                  <a:srgbClr val="404040"/>
                </a:solidFill>
                <a:latin typeface="Tahoma"/>
                <a:cs typeface="Tahoma"/>
              </a:rPr>
              <a:t>или</a:t>
            </a:r>
            <a:r>
              <a:rPr sz="1700" b="1" spc="-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00" dirty="0">
                <a:solidFill>
                  <a:srgbClr val="404040"/>
                </a:solidFill>
                <a:latin typeface="Tahoma"/>
                <a:cs typeface="Tahoma"/>
              </a:rPr>
              <a:t>иных </a:t>
            </a:r>
            <a:r>
              <a:rPr sz="1700" b="1" spc="-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обстоятельств), </a:t>
            </a:r>
            <a:r>
              <a:rPr sz="1700" b="1" spc="-35" dirty="0">
                <a:solidFill>
                  <a:srgbClr val="404040"/>
                </a:solidFill>
                <a:latin typeface="Tahoma"/>
                <a:cs typeface="Tahoma"/>
              </a:rPr>
              <a:t>подтвержденных </a:t>
            </a:r>
            <a:r>
              <a:rPr sz="1700" b="1" spc="-25" dirty="0">
                <a:solidFill>
                  <a:srgbClr val="404040"/>
                </a:solidFill>
                <a:latin typeface="Tahoma"/>
                <a:cs typeface="Tahoma"/>
              </a:rPr>
              <a:t>документально. </a:t>
            </a:r>
            <a:r>
              <a:rPr sz="1700" b="1" spc="-180" dirty="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sz="1700" b="1" spc="55" dirty="0">
                <a:solidFill>
                  <a:srgbClr val="404040"/>
                </a:solidFill>
                <a:latin typeface="Tahoma"/>
                <a:cs typeface="Tahoma"/>
              </a:rPr>
              <a:t>этом </a:t>
            </a:r>
            <a:r>
              <a:rPr sz="1700" b="1" spc="-48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случае </a:t>
            </a:r>
            <a:r>
              <a:rPr sz="1700" b="1" spc="-20" dirty="0">
                <a:solidFill>
                  <a:srgbClr val="404040"/>
                </a:solidFill>
                <a:latin typeface="Tahoma"/>
                <a:cs typeface="Tahoma"/>
              </a:rPr>
              <a:t>участники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ЕГЭ </a:t>
            </a:r>
            <a:r>
              <a:rPr sz="1700" b="1" dirty="0">
                <a:solidFill>
                  <a:srgbClr val="404040"/>
                </a:solidFill>
                <a:latin typeface="Tahoma"/>
                <a:cs typeface="Tahoma"/>
              </a:rPr>
              <a:t>подают 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700" b="1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ГЭК </a:t>
            </a:r>
            <a:r>
              <a:rPr sz="1700" b="1" spc="20" dirty="0">
                <a:solidFill>
                  <a:srgbClr val="404040"/>
                </a:solidFill>
                <a:latin typeface="Tahoma"/>
                <a:cs typeface="Tahoma"/>
              </a:rPr>
              <a:t>соответствующие </a:t>
            </a:r>
            <a:r>
              <a:rPr sz="1700" b="1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404040"/>
                </a:solidFill>
                <a:latin typeface="Tahoma"/>
                <a:cs typeface="Tahoma"/>
              </a:rPr>
              <a:t>заявления</a:t>
            </a:r>
            <a:r>
              <a:rPr sz="1700" b="1" spc="-7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190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1700" b="1" spc="1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указанием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35" dirty="0">
                <a:solidFill>
                  <a:srgbClr val="404040"/>
                </a:solidFill>
                <a:latin typeface="Tahoma"/>
                <a:cs typeface="Tahoma"/>
              </a:rPr>
              <a:t>измененного</a:t>
            </a:r>
            <a:r>
              <a:rPr sz="17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55" dirty="0">
                <a:solidFill>
                  <a:srgbClr val="404040"/>
                </a:solidFill>
                <a:latin typeface="Tahoma"/>
                <a:cs typeface="Tahoma"/>
              </a:rPr>
              <a:t>(дополненного)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35" dirty="0">
                <a:solidFill>
                  <a:srgbClr val="404040"/>
                </a:solidFill>
                <a:latin typeface="Tahoma"/>
                <a:cs typeface="Tahoma"/>
              </a:rPr>
              <a:t>перечня </a:t>
            </a:r>
            <a:r>
              <a:rPr sz="1700" b="1" spc="-40" dirty="0">
                <a:solidFill>
                  <a:srgbClr val="404040"/>
                </a:solidFill>
                <a:latin typeface="Tahoma"/>
                <a:cs typeface="Tahoma"/>
              </a:rPr>
              <a:t>учебных </a:t>
            </a:r>
            <a:r>
              <a:rPr sz="1700" b="1" spc="5" dirty="0">
                <a:solidFill>
                  <a:srgbClr val="404040"/>
                </a:solidFill>
                <a:latin typeface="Tahoma"/>
                <a:cs typeface="Tahoma"/>
              </a:rPr>
              <a:t>предметов, 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по 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которым 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они </a:t>
            </a:r>
            <a:r>
              <a:rPr sz="1700" b="1" spc="-40" dirty="0">
                <a:solidFill>
                  <a:srgbClr val="404040"/>
                </a:solidFill>
                <a:latin typeface="Tahoma"/>
                <a:cs typeface="Tahoma"/>
              </a:rPr>
              <a:t>планируют </a:t>
            </a:r>
            <a:r>
              <a:rPr sz="1700" b="1" spc="-48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25" dirty="0">
                <a:solidFill>
                  <a:srgbClr val="404040"/>
                </a:solidFill>
                <a:latin typeface="Tahoma"/>
                <a:cs typeface="Tahoma"/>
              </a:rPr>
              <a:t>сдавать 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экзамены, </a:t>
            </a:r>
            <a:r>
              <a:rPr sz="1700" b="1" spc="-90" dirty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(или)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измененных </a:t>
            </a:r>
            <a:r>
              <a:rPr sz="1700" b="1" spc="5" dirty="0">
                <a:solidFill>
                  <a:srgbClr val="404040"/>
                </a:solidFill>
                <a:latin typeface="Tahoma"/>
                <a:cs typeface="Tahoma"/>
              </a:rPr>
              <a:t>сроков </a:t>
            </a:r>
            <a:r>
              <a:rPr sz="1700" b="1" spc="-5" dirty="0">
                <a:solidFill>
                  <a:srgbClr val="404040"/>
                </a:solidFill>
                <a:latin typeface="Tahoma"/>
                <a:cs typeface="Tahoma"/>
              </a:rPr>
              <a:t>участия 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в </a:t>
            </a:r>
            <a:r>
              <a:rPr sz="1700" b="1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ЕГЭ,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10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1700" b="1" spc="1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также</a:t>
            </a:r>
            <a:r>
              <a:rPr sz="17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20" dirty="0">
                <a:solidFill>
                  <a:srgbClr val="404040"/>
                </a:solidFill>
                <a:latin typeface="Tahoma"/>
                <a:cs typeface="Tahoma"/>
              </a:rPr>
              <a:t>документы,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подтверждающие </a:t>
            </a:r>
            <a:r>
              <a:rPr sz="17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30" dirty="0">
                <a:solidFill>
                  <a:srgbClr val="404040"/>
                </a:solidFill>
                <a:latin typeface="Tahoma"/>
                <a:cs typeface="Tahoma"/>
              </a:rPr>
              <a:t>уважительность </a:t>
            </a:r>
            <a:r>
              <a:rPr sz="1700" b="1" spc="-65" dirty="0">
                <a:solidFill>
                  <a:srgbClr val="404040"/>
                </a:solidFill>
                <a:latin typeface="Tahoma"/>
                <a:cs typeface="Tahoma"/>
              </a:rPr>
              <a:t>причин </a:t>
            </a:r>
            <a:r>
              <a:rPr sz="1700" b="1" spc="-50" dirty="0">
                <a:solidFill>
                  <a:srgbClr val="404040"/>
                </a:solidFill>
                <a:latin typeface="Tahoma"/>
                <a:cs typeface="Tahoma"/>
              </a:rPr>
              <a:t>изменения </a:t>
            </a:r>
            <a:r>
              <a:rPr sz="1700" b="1" spc="-65" dirty="0">
                <a:solidFill>
                  <a:srgbClr val="404040"/>
                </a:solidFill>
                <a:latin typeface="Tahoma"/>
                <a:cs typeface="Tahoma"/>
              </a:rPr>
              <a:t>(дополнения) </a:t>
            </a:r>
            <a:r>
              <a:rPr sz="1700" b="1" spc="-35" dirty="0">
                <a:solidFill>
                  <a:srgbClr val="404040"/>
                </a:solidFill>
                <a:latin typeface="Tahoma"/>
                <a:cs typeface="Tahoma"/>
              </a:rPr>
              <a:t>перечня </a:t>
            </a:r>
            <a:r>
              <a:rPr sz="17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учебных</a:t>
            </a:r>
            <a:r>
              <a:rPr sz="17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предметов</a:t>
            </a:r>
            <a:r>
              <a:rPr sz="1700" b="1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9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1700" b="1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30" dirty="0">
                <a:solidFill>
                  <a:srgbClr val="404040"/>
                </a:solidFill>
                <a:latin typeface="Tahoma"/>
                <a:cs typeface="Tahoma"/>
              </a:rPr>
              <a:t>(или)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5" dirty="0">
                <a:solidFill>
                  <a:srgbClr val="404040"/>
                </a:solidFill>
                <a:latin typeface="Tahoma"/>
                <a:cs typeface="Tahoma"/>
              </a:rPr>
              <a:t>сроков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5" dirty="0">
                <a:solidFill>
                  <a:srgbClr val="404040"/>
                </a:solidFill>
                <a:latin typeface="Tahoma"/>
                <a:cs typeface="Tahoma"/>
              </a:rPr>
              <a:t>участия</a:t>
            </a:r>
            <a:r>
              <a:rPr sz="17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2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1700" b="1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60" dirty="0">
                <a:solidFill>
                  <a:srgbClr val="404040"/>
                </a:solidFill>
                <a:latin typeface="Tahoma"/>
                <a:cs typeface="Tahoma"/>
              </a:rPr>
              <a:t>ЕГЭ. </a:t>
            </a:r>
            <a:r>
              <a:rPr sz="17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35" dirty="0">
                <a:solidFill>
                  <a:srgbClr val="404040"/>
                </a:solidFill>
                <a:latin typeface="Tahoma"/>
                <a:cs typeface="Tahoma"/>
              </a:rPr>
              <a:t>Указанные </a:t>
            </a:r>
            <a:r>
              <a:rPr sz="1700" b="1" spc="-85" dirty="0">
                <a:solidFill>
                  <a:srgbClr val="404040"/>
                </a:solidFill>
                <a:latin typeface="Tahoma"/>
                <a:cs typeface="Tahoma"/>
              </a:rPr>
              <a:t>заявления</a:t>
            </a:r>
            <a:r>
              <a:rPr sz="1700" b="1" spc="-8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5" dirty="0">
                <a:solidFill>
                  <a:srgbClr val="404040"/>
                </a:solidFill>
                <a:latin typeface="Tahoma"/>
                <a:cs typeface="Tahoma"/>
              </a:rPr>
              <a:t>подаются </a:t>
            </a:r>
            <a:r>
              <a:rPr sz="1700" b="1" dirty="0">
                <a:solidFill>
                  <a:srgbClr val="404040"/>
                </a:solidFill>
                <a:latin typeface="Tahoma"/>
                <a:cs typeface="Tahoma"/>
              </a:rPr>
              <a:t>не 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позднее </a:t>
            </a:r>
            <a:r>
              <a:rPr sz="1700" b="1" dirty="0">
                <a:solidFill>
                  <a:srgbClr val="404040"/>
                </a:solidFill>
                <a:latin typeface="Tahoma"/>
                <a:cs typeface="Tahoma"/>
              </a:rPr>
              <a:t>чем 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за </a:t>
            </a:r>
            <a:r>
              <a:rPr sz="1700" b="1" spc="-20" dirty="0">
                <a:solidFill>
                  <a:srgbClr val="404040"/>
                </a:solidFill>
                <a:latin typeface="Tahoma"/>
                <a:cs typeface="Tahoma"/>
              </a:rPr>
              <a:t>две </a:t>
            </a:r>
            <a:r>
              <a:rPr sz="17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35" dirty="0">
                <a:solidFill>
                  <a:srgbClr val="404040"/>
                </a:solidFill>
                <a:latin typeface="Tahoma"/>
                <a:cs typeface="Tahoma"/>
              </a:rPr>
              <a:t>недели</a:t>
            </a:r>
            <a:r>
              <a:rPr sz="17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20" dirty="0">
                <a:solidFill>
                  <a:srgbClr val="404040"/>
                </a:solidFill>
                <a:latin typeface="Tahoma"/>
                <a:cs typeface="Tahoma"/>
              </a:rPr>
              <a:t>до</a:t>
            </a:r>
            <a:r>
              <a:rPr sz="17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ahoma"/>
                <a:cs typeface="Tahoma"/>
              </a:rPr>
              <a:t>начала</a:t>
            </a:r>
            <a:r>
              <a:rPr sz="1700" b="1" spc="-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соответствующего</a:t>
            </a:r>
            <a:r>
              <a:rPr sz="1700" b="1" spc="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700" b="1" spc="10" dirty="0">
                <a:solidFill>
                  <a:srgbClr val="404040"/>
                </a:solidFill>
                <a:latin typeface="Tahoma"/>
                <a:cs typeface="Tahoma"/>
              </a:rPr>
              <a:t>экзамена.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0725" marR="5080" indent="-1119505">
              <a:lnSpc>
                <a:spcPct val="100000"/>
              </a:lnSpc>
              <a:spcBef>
                <a:spcPts val="100"/>
              </a:spcBef>
            </a:pPr>
            <a:r>
              <a:rPr sz="3600" spc="-75" dirty="0">
                <a:solidFill>
                  <a:srgbClr val="006FC0"/>
                </a:solidFill>
              </a:rPr>
              <a:t>Продолжительность </a:t>
            </a:r>
            <a:r>
              <a:rPr sz="3600" spc="-1040" dirty="0">
                <a:solidFill>
                  <a:srgbClr val="006FC0"/>
                </a:solidFill>
              </a:rPr>
              <a:t> </a:t>
            </a:r>
            <a:r>
              <a:rPr sz="3600" spc="-10" dirty="0">
                <a:solidFill>
                  <a:srgbClr val="006FC0"/>
                </a:solidFill>
              </a:rPr>
              <a:t>экзаменов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21839" y="2161794"/>
            <a:ext cx="6440170" cy="370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tabLst>
                <a:tab pos="2719705" algn="l"/>
                <a:tab pos="2899410" algn="l"/>
                <a:tab pos="2945130" algn="l"/>
                <a:tab pos="4570730" algn="l"/>
                <a:tab pos="5165090" algn="l"/>
              </a:tabLst>
            </a:pPr>
            <a:r>
              <a:rPr sz="2400" spc="-26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70" dirty="0">
                <a:solidFill>
                  <a:srgbClr val="404040"/>
                </a:solidFill>
                <a:latin typeface="Tahoma"/>
                <a:cs typeface="Tahoma"/>
              </a:rPr>
              <a:t>Ма</a:t>
            </a:r>
            <a:r>
              <a:rPr sz="2400" b="1" spc="6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85" dirty="0">
                <a:solidFill>
                  <a:srgbClr val="404040"/>
                </a:solidFill>
                <a:latin typeface="Tahoma"/>
                <a:cs typeface="Tahoma"/>
              </a:rPr>
              <a:t>емат</a:t>
            </a:r>
            <a:r>
              <a:rPr sz="2400" b="1" spc="-15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spc="14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	</a:t>
            </a:r>
            <a:r>
              <a:rPr sz="2400" b="1" spc="20" dirty="0">
                <a:solidFill>
                  <a:srgbClr val="404040"/>
                </a:solidFill>
                <a:latin typeface="Tahoma"/>
                <a:cs typeface="Tahoma"/>
              </a:rPr>
              <a:t>(про</a:t>
            </a:r>
            <a:r>
              <a:rPr sz="2400" b="1" spc="45" dirty="0">
                <a:solidFill>
                  <a:srgbClr val="404040"/>
                </a:solidFill>
                <a:latin typeface="Tahoma"/>
                <a:cs typeface="Tahoma"/>
              </a:rPr>
              <a:t>ф</a:t>
            </a:r>
            <a:r>
              <a:rPr sz="2400" b="1" spc="-20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400" b="1" spc="-140" dirty="0">
                <a:solidFill>
                  <a:srgbClr val="404040"/>
                </a:solidFill>
                <a:latin typeface="Tahoma"/>
                <a:cs typeface="Tahoma"/>
              </a:rPr>
              <a:t>ь),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65" dirty="0">
                <a:solidFill>
                  <a:srgbClr val="404040"/>
                </a:solidFill>
                <a:latin typeface="Tahoma"/>
                <a:cs typeface="Tahoma"/>
              </a:rPr>
              <a:t>физи</a:t>
            </a:r>
            <a:r>
              <a:rPr sz="2400" b="1" spc="-45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spc="20" dirty="0">
                <a:solidFill>
                  <a:srgbClr val="404040"/>
                </a:solidFill>
                <a:latin typeface="Tahoma"/>
                <a:cs typeface="Tahoma"/>
              </a:rPr>
              <a:t>а,  инфо</a:t>
            </a:r>
            <a:r>
              <a:rPr sz="2400" b="1" spc="80" dirty="0">
                <a:solidFill>
                  <a:srgbClr val="404040"/>
                </a:solidFill>
                <a:latin typeface="Tahoma"/>
                <a:cs typeface="Tahoma"/>
              </a:rPr>
              <a:t>рма</a:t>
            </a:r>
            <a:r>
              <a:rPr sz="2400" b="1" spc="6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15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3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spc="14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8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	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б</a:t>
            </a:r>
            <a:r>
              <a:rPr sz="2400" b="1" spc="-6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0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2400" b="1" spc="-95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400" b="1" spc="-140" dirty="0">
                <a:solidFill>
                  <a:srgbClr val="404040"/>
                </a:solidFill>
                <a:latin typeface="Tahoma"/>
                <a:cs typeface="Tahoma"/>
              </a:rPr>
              <a:t>огия</a:t>
            </a:r>
            <a:r>
              <a:rPr sz="2400" b="1" spc="-7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254" dirty="0">
                <a:solidFill>
                  <a:srgbClr val="404040"/>
                </a:solidFill>
                <a:latin typeface="Tahoma"/>
                <a:cs typeface="Tahoma"/>
              </a:rPr>
              <a:t>л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80" dirty="0">
                <a:solidFill>
                  <a:srgbClr val="404040"/>
                </a:solidFill>
                <a:latin typeface="Tahoma"/>
                <a:cs typeface="Tahoma"/>
              </a:rPr>
              <a:t>ература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400" b="1" spc="-33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40" dirty="0">
                <a:solidFill>
                  <a:srgbClr val="404040"/>
                </a:solidFill>
                <a:latin typeface="Tahoma"/>
                <a:cs typeface="Tahoma"/>
              </a:rPr>
              <a:t>ч</a:t>
            </a:r>
            <a:r>
              <a:rPr sz="2400" b="1" spc="175" dirty="0">
                <a:solidFill>
                  <a:srgbClr val="404040"/>
                </a:solidFill>
                <a:latin typeface="Tahoma"/>
                <a:cs typeface="Tahoma"/>
              </a:rPr>
              <a:t>ас</a:t>
            </a:r>
            <a:r>
              <a:rPr sz="2400" b="1" spc="19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мину</a:t>
            </a:r>
            <a:r>
              <a:rPr sz="2400" b="1" spc="-1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204" dirty="0">
                <a:solidFill>
                  <a:srgbClr val="404040"/>
                </a:solidFill>
                <a:latin typeface="Tahoma"/>
                <a:cs typeface="Tahoma"/>
              </a:rPr>
              <a:t>;</a:t>
            </a:r>
            <a:endParaRPr sz="2400">
              <a:latin typeface="Tahoma"/>
              <a:cs typeface="Tahoma"/>
            </a:endParaRPr>
          </a:p>
          <a:p>
            <a:pPr marL="356870" marR="7620" indent="-344805">
              <a:lnSpc>
                <a:spcPct val="100000"/>
              </a:lnSpc>
              <a:spcBef>
                <a:spcPts val="1010"/>
              </a:spcBef>
              <a:tabLst>
                <a:tab pos="2171065" algn="l"/>
                <a:tab pos="3494404" algn="l"/>
                <a:tab pos="5058410" algn="l"/>
              </a:tabLst>
            </a:pPr>
            <a:r>
              <a:rPr sz="2400" spc="-26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Tahoma"/>
                <a:cs typeface="Tahoma"/>
              </a:rPr>
              <a:t>Рус</a:t>
            </a:r>
            <a:r>
              <a:rPr sz="2400" b="1" spc="45" dirty="0">
                <a:solidFill>
                  <a:srgbClr val="404040"/>
                </a:solidFill>
                <a:latin typeface="Tahoma"/>
                <a:cs typeface="Tahoma"/>
              </a:rPr>
              <a:t>с</a:t>
            </a:r>
            <a:r>
              <a:rPr sz="2400" b="1" spc="65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spc="-13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25" dirty="0">
                <a:solidFill>
                  <a:srgbClr val="404040"/>
                </a:solidFill>
                <a:latin typeface="Tahoma"/>
                <a:cs typeface="Tahoma"/>
              </a:rPr>
              <a:t>й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190" dirty="0">
                <a:solidFill>
                  <a:srgbClr val="404040"/>
                </a:solidFill>
                <a:latin typeface="Tahoma"/>
                <a:cs typeface="Tahoma"/>
              </a:rPr>
              <a:t>язы</a:t>
            </a:r>
            <a:r>
              <a:rPr sz="2400" b="1" spc="-17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spc="-8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хи</a:t>
            </a:r>
            <a:r>
              <a:rPr sz="2400" b="1" spc="-75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-175" dirty="0">
                <a:solidFill>
                  <a:srgbClr val="404040"/>
                </a:solidFill>
                <a:latin typeface="Tahoma"/>
                <a:cs typeface="Tahoma"/>
              </a:rPr>
              <a:t>ия</a:t>
            </a:r>
            <a:r>
              <a:rPr sz="2400" b="1" spc="-85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55" dirty="0">
                <a:solidFill>
                  <a:srgbClr val="404040"/>
                </a:solidFill>
                <a:latin typeface="Tahoma"/>
                <a:cs typeface="Tahoma"/>
              </a:rPr>
              <a:t>ис</a:t>
            </a:r>
            <a:r>
              <a:rPr sz="2400" b="1" spc="6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ория,  </a:t>
            </a:r>
            <a:r>
              <a:rPr sz="2400" b="1" spc="55" dirty="0">
                <a:solidFill>
                  <a:srgbClr val="404040"/>
                </a:solidFill>
                <a:latin typeface="Tahoma"/>
                <a:cs typeface="Tahoma"/>
              </a:rPr>
              <a:t>об</a:t>
            </a:r>
            <a:r>
              <a:rPr sz="2400" b="1" spc="95" dirty="0">
                <a:solidFill>
                  <a:srgbClr val="404040"/>
                </a:solidFill>
                <a:latin typeface="Tahoma"/>
                <a:cs typeface="Tahoma"/>
              </a:rPr>
              <a:t>щ</a:t>
            </a:r>
            <a:r>
              <a:rPr sz="2400" b="1" spc="135" dirty="0">
                <a:solidFill>
                  <a:srgbClr val="404040"/>
                </a:solidFill>
                <a:latin typeface="Tahoma"/>
                <a:cs typeface="Tahoma"/>
              </a:rPr>
              <a:t>ес</a:t>
            </a:r>
            <a:r>
              <a:rPr sz="2400" b="1" spc="14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170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ознани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е</a:t>
            </a:r>
            <a:r>
              <a:rPr sz="2400" b="1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33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45" dirty="0">
                <a:solidFill>
                  <a:srgbClr val="404040"/>
                </a:solidFill>
                <a:latin typeface="Tahoma"/>
                <a:cs typeface="Tahoma"/>
              </a:rPr>
              <a:t>ч</a:t>
            </a:r>
            <a:r>
              <a:rPr sz="2400" b="1" spc="180" dirty="0">
                <a:solidFill>
                  <a:srgbClr val="404040"/>
                </a:solidFill>
                <a:latin typeface="Tahoma"/>
                <a:cs typeface="Tahoma"/>
              </a:rPr>
              <a:t>ас</a:t>
            </a:r>
            <a:r>
              <a:rPr sz="2400" b="1" spc="19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0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ину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200" dirty="0">
                <a:solidFill>
                  <a:srgbClr val="404040"/>
                </a:solidFill>
                <a:latin typeface="Tahoma"/>
                <a:cs typeface="Tahoma"/>
              </a:rPr>
              <a:t>;</a:t>
            </a:r>
            <a:endParaRPr sz="2400">
              <a:latin typeface="Tahoma"/>
              <a:cs typeface="Tahoma"/>
            </a:endParaRPr>
          </a:p>
          <a:p>
            <a:pPr marL="356870" marR="10160" indent="-344805">
              <a:lnSpc>
                <a:spcPct val="100000"/>
              </a:lnSpc>
              <a:spcBef>
                <a:spcPts val="1010"/>
              </a:spcBef>
              <a:tabLst>
                <a:tab pos="2619375" algn="l"/>
                <a:tab pos="3863340" algn="l"/>
                <a:tab pos="5824220" algn="l"/>
                <a:tab pos="6250940" algn="l"/>
              </a:tabLst>
            </a:pPr>
            <a:r>
              <a:rPr sz="2400" spc="-265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70" dirty="0">
                <a:solidFill>
                  <a:srgbClr val="404040"/>
                </a:solidFill>
                <a:latin typeface="Tahoma"/>
                <a:cs typeface="Tahoma"/>
              </a:rPr>
              <a:t>Ма</a:t>
            </a:r>
            <a:r>
              <a:rPr sz="2400" b="1" spc="6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85" dirty="0">
                <a:solidFill>
                  <a:srgbClr val="404040"/>
                </a:solidFill>
                <a:latin typeface="Tahoma"/>
                <a:cs typeface="Tahoma"/>
              </a:rPr>
              <a:t>емат</a:t>
            </a:r>
            <a:r>
              <a:rPr sz="2400" b="1" spc="-15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35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spc="14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(база)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80" dirty="0">
                <a:solidFill>
                  <a:srgbClr val="404040"/>
                </a:solidFill>
                <a:latin typeface="Tahoma"/>
                <a:cs typeface="Tahoma"/>
              </a:rPr>
              <a:t>гео</a:t>
            </a:r>
            <a:r>
              <a:rPr sz="2400" b="1" spc="-65" dirty="0">
                <a:solidFill>
                  <a:srgbClr val="404040"/>
                </a:solidFill>
                <a:latin typeface="Tahoma"/>
                <a:cs typeface="Tahoma"/>
              </a:rPr>
              <a:t>г</a:t>
            </a:r>
            <a:r>
              <a:rPr sz="2400" b="1" spc="140" dirty="0">
                <a:solidFill>
                  <a:srgbClr val="404040"/>
                </a:solidFill>
                <a:latin typeface="Tahoma"/>
                <a:cs typeface="Tahoma"/>
              </a:rPr>
              <a:t>ра</a:t>
            </a:r>
            <a:r>
              <a:rPr sz="2400" b="1" spc="215" dirty="0">
                <a:solidFill>
                  <a:srgbClr val="404040"/>
                </a:solidFill>
                <a:latin typeface="Tahoma"/>
                <a:cs typeface="Tahoma"/>
              </a:rPr>
              <a:t>ф</a:t>
            </a:r>
            <a:r>
              <a:rPr sz="2400" b="1" spc="-180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-165" dirty="0">
                <a:solidFill>
                  <a:srgbClr val="404040"/>
                </a:solidFill>
                <a:latin typeface="Tahoma"/>
                <a:cs typeface="Tahoma"/>
              </a:rPr>
              <a:t>я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33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120" dirty="0">
                <a:solidFill>
                  <a:srgbClr val="404040"/>
                </a:solidFill>
                <a:latin typeface="Tahoma"/>
                <a:cs typeface="Tahoma"/>
              </a:rPr>
              <a:t>3  </a:t>
            </a:r>
            <a:r>
              <a:rPr sz="2400" b="1" spc="40" dirty="0">
                <a:solidFill>
                  <a:srgbClr val="404040"/>
                </a:solidFill>
                <a:latin typeface="Tahoma"/>
                <a:cs typeface="Tahoma"/>
              </a:rPr>
              <a:t>часа;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2734945" algn="l"/>
                <a:tab pos="3668395" algn="l"/>
                <a:tab pos="5854700" algn="l"/>
                <a:tab pos="6250940" algn="l"/>
              </a:tabLst>
            </a:pPr>
            <a:r>
              <a:rPr sz="2400" spc="-260" dirty="0">
                <a:solidFill>
                  <a:srgbClr val="A42F0F"/>
                </a:solidFill>
                <a:latin typeface="Lucida Sans Unicode"/>
                <a:cs typeface="Lucida Sans Unicode"/>
              </a:rPr>
              <a:t>🠶</a:t>
            </a:r>
            <a:r>
              <a:rPr sz="2400" spc="-190" dirty="0">
                <a:solidFill>
                  <a:srgbClr val="A42F0F"/>
                </a:solidFill>
                <a:latin typeface="Lucida Sans Unicode"/>
                <a:cs typeface="Lucida Sans Unicode"/>
              </a:rPr>
              <a:t> </a:t>
            </a:r>
            <a:r>
              <a:rPr sz="2400" b="1" spc="-21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400" b="1" spc="55" dirty="0">
                <a:solidFill>
                  <a:srgbClr val="404040"/>
                </a:solidFill>
                <a:latin typeface="Tahoma"/>
                <a:cs typeface="Tahoma"/>
              </a:rPr>
              <a:t>нос</a:t>
            </a:r>
            <a:r>
              <a:rPr sz="2400" b="1" spc="6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45" dirty="0">
                <a:solidFill>
                  <a:srgbClr val="404040"/>
                </a:solidFill>
                <a:latin typeface="Tahoma"/>
                <a:cs typeface="Tahoma"/>
              </a:rPr>
              <a:t>ранны</a:t>
            </a:r>
            <a:r>
              <a:rPr sz="2400" b="1" spc="-125" dirty="0">
                <a:solidFill>
                  <a:srgbClr val="404040"/>
                </a:solidFill>
                <a:latin typeface="Tahoma"/>
                <a:cs typeface="Tahoma"/>
              </a:rPr>
              <a:t>й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165" dirty="0">
                <a:solidFill>
                  <a:srgbClr val="404040"/>
                </a:solidFill>
                <a:latin typeface="Tahoma"/>
                <a:cs typeface="Tahoma"/>
              </a:rPr>
              <a:t>яз</a:t>
            </a:r>
            <a:r>
              <a:rPr sz="2400" b="1" spc="-275" dirty="0">
                <a:solidFill>
                  <a:srgbClr val="404040"/>
                </a:solidFill>
                <a:latin typeface="Tahoma"/>
                <a:cs typeface="Tahoma"/>
              </a:rPr>
              <a:t>ы</a:t>
            </a:r>
            <a:r>
              <a:rPr sz="2400" b="1" spc="-160" dirty="0">
                <a:solidFill>
                  <a:srgbClr val="404040"/>
                </a:solidFill>
                <a:latin typeface="Tahoma"/>
                <a:cs typeface="Tahoma"/>
              </a:rPr>
              <a:t>к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(пись</a:t>
            </a:r>
            <a:r>
              <a:rPr sz="2400" b="1" spc="-7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енно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33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2400" b="1" dirty="0">
                <a:solidFill>
                  <a:srgbClr val="404040"/>
                </a:solidFill>
                <a:latin typeface="Tahoma"/>
                <a:cs typeface="Tahoma"/>
              </a:rPr>
              <a:t>	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3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400" b="1" spc="-140" dirty="0">
                <a:solidFill>
                  <a:srgbClr val="404040"/>
                </a:solidFill>
                <a:latin typeface="Tahoma"/>
                <a:cs typeface="Tahoma"/>
              </a:rPr>
              <a:t>ч</a:t>
            </a:r>
            <a:r>
              <a:rPr sz="2400" b="1" spc="175" dirty="0">
                <a:solidFill>
                  <a:srgbClr val="404040"/>
                </a:solidFill>
                <a:latin typeface="Tahoma"/>
                <a:cs typeface="Tahoma"/>
              </a:rPr>
              <a:t>ас</a:t>
            </a:r>
            <a:r>
              <a:rPr sz="2400" b="1" spc="195" dirty="0">
                <a:solidFill>
                  <a:srgbClr val="404040"/>
                </a:solidFill>
                <a:latin typeface="Tahoma"/>
                <a:cs typeface="Tahoma"/>
              </a:rPr>
              <a:t>а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10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50" dirty="0">
                <a:solidFill>
                  <a:srgbClr val="404040"/>
                </a:solidFill>
                <a:latin typeface="Tahoma"/>
                <a:cs typeface="Tahoma"/>
              </a:rPr>
              <a:t>м</a:t>
            </a:r>
            <a:r>
              <a:rPr sz="2400" b="1" spc="-60" dirty="0">
                <a:solidFill>
                  <a:srgbClr val="404040"/>
                </a:solidFill>
                <a:latin typeface="Tahoma"/>
                <a:cs typeface="Tahoma"/>
              </a:rPr>
              <a:t>ину</a:t>
            </a:r>
            <a:r>
              <a:rPr sz="2400" b="1" spc="-40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80" dirty="0">
                <a:solidFill>
                  <a:srgbClr val="404040"/>
                </a:solidFill>
                <a:latin typeface="Tahoma"/>
                <a:cs typeface="Tahoma"/>
              </a:rPr>
              <a:t>,</a:t>
            </a:r>
            <a:r>
              <a:rPr sz="2400" b="1" spc="-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404040"/>
                </a:solidFill>
                <a:latin typeface="Tahoma"/>
                <a:cs typeface="Tahoma"/>
              </a:rPr>
              <a:t>(ус</a:t>
            </a:r>
            <a:r>
              <a:rPr sz="2400" b="1" spc="35" dirty="0">
                <a:solidFill>
                  <a:srgbClr val="404040"/>
                </a:solidFill>
                <a:latin typeface="Tahoma"/>
                <a:cs typeface="Tahoma"/>
              </a:rPr>
              <a:t>т</a:t>
            </a:r>
            <a:r>
              <a:rPr sz="2400" b="1" spc="-95" dirty="0">
                <a:solidFill>
                  <a:srgbClr val="404040"/>
                </a:solidFill>
                <a:latin typeface="Tahoma"/>
                <a:cs typeface="Tahoma"/>
              </a:rPr>
              <a:t>но</a:t>
            </a:r>
            <a:r>
              <a:rPr sz="2400" b="1" spc="-65" dirty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r>
              <a:rPr sz="24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330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sz="2400" b="1" spc="-185" dirty="0">
                <a:solidFill>
                  <a:srgbClr val="404040"/>
                </a:solidFill>
                <a:latin typeface="Tahoma"/>
                <a:cs typeface="Tahoma"/>
              </a:rPr>
              <a:t>7</a:t>
            </a: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Tahoma"/>
                <a:cs typeface="Tahoma"/>
              </a:rPr>
              <a:t>минут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1054</Words>
  <Application>Microsoft Office PowerPoint</Application>
  <PresentationFormat>Экран (4:3)</PresentationFormat>
  <Paragraphs>201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Нормативные документы  ГИА-11</vt:lpstr>
      <vt:lpstr>ЕГЭ</vt:lpstr>
      <vt:lpstr>Государственная итоговая  аттестация – 2025</vt:lpstr>
      <vt:lpstr>ГИА-11 2025</vt:lpstr>
      <vt:lpstr>Математика</vt:lpstr>
      <vt:lpstr>Государственная итоговая  аттестация – 2025</vt:lpstr>
      <vt:lpstr>Правила регистрации на участие  в государственной итоговой  аттестации</vt:lpstr>
      <vt:lpstr>Продолжительность  экзаменов</vt:lpstr>
      <vt:lpstr>Оценка результатов ГИА</vt:lpstr>
      <vt:lpstr>Оценка результатов ГИА</vt:lpstr>
      <vt:lpstr>Минимальные баллы</vt:lpstr>
      <vt:lpstr>Расписание ЕГЭ – 2025</vt:lpstr>
      <vt:lpstr>Безопасность проведения ЕГЭ</vt:lpstr>
      <vt:lpstr>WWW.SMOTRIEGE.RU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допуска в ППЭ</vt:lpstr>
      <vt:lpstr>Презентация PowerPoint</vt:lpstr>
      <vt:lpstr>Участники ЕГЭ  имеют право на:</vt:lpstr>
      <vt:lpstr>Презентация PowerPoint</vt:lpstr>
      <vt:lpstr>Поступление в вузы в 2025 году</vt:lpstr>
      <vt:lpstr>Презентация PowerPoint</vt:lpstr>
      <vt:lpstr>Результаты  ЕГЭ -2025</vt:lpstr>
      <vt:lpstr>ЕГЭ</vt:lpstr>
      <vt:lpstr>Результаты ГИА</vt:lpstr>
      <vt:lpstr>Апелляция</vt:lpstr>
      <vt:lpstr>Презентация PowerPoint</vt:lpstr>
      <vt:lpstr>Выставление отметок в  аттестат</vt:lpstr>
      <vt:lpstr>Тренировочные экзамены</vt:lpstr>
      <vt:lpstr>Психологические рекомендации  родителям выпускников</vt:lpstr>
      <vt:lpstr>Психологические рекомендации  родителям выпускников</vt:lpstr>
      <vt:lpstr>Психологические рекомендации  родителям выпускников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учитель</cp:lastModifiedBy>
  <cp:revision>1</cp:revision>
  <dcterms:created xsi:type="dcterms:W3CDTF">2024-12-12T05:37:44Z</dcterms:created>
  <dcterms:modified xsi:type="dcterms:W3CDTF">2024-12-12T05:42:11Z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2024-12-12T00:00:00Z</vt:filetime>
  </property>
</Properties>
</file>