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63"/>
  </p:notesMasterIdLst>
  <p:sldIdLst>
    <p:sldId id="256" r:id="rId2"/>
    <p:sldId id="344" r:id="rId3"/>
    <p:sldId id="346" r:id="rId4"/>
    <p:sldId id="317" r:id="rId5"/>
    <p:sldId id="491" r:id="rId6"/>
    <p:sldId id="502" r:id="rId7"/>
    <p:sldId id="411" r:id="rId8"/>
    <p:sldId id="509" r:id="rId9"/>
    <p:sldId id="510" r:id="rId10"/>
    <p:sldId id="485" r:id="rId11"/>
    <p:sldId id="493" r:id="rId12"/>
    <p:sldId id="534" r:id="rId13"/>
    <p:sldId id="507" r:id="rId14"/>
    <p:sldId id="526" r:id="rId15"/>
    <p:sldId id="519" r:id="rId16"/>
    <p:sldId id="498" r:id="rId17"/>
    <p:sldId id="318" r:id="rId18"/>
    <p:sldId id="347" r:id="rId19"/>
    <p:sldId id="490" r:id="rId20"/>
    <p:sldId id="518" r:id="rId21"/>
    <p:sldId id="486" r:id="rId22"/>
    <p:sldId id="492" r:id="rId23"/>
    <p:sldId id="517" r:id="rId24"/>
    <p:sldId id="525" r:id="rId25"/>
    <p:sldId id="533" r:id="rId26"/>
    <p:sldId id="496" r:id="rId27"/>
    <p:sldId id="531" r:id="rId28"/>
    <p:sldId id="520" r:id="rId29"/>
    <p:sldId id="532" r:id="rId30"/>
    <p:sldId id="521" r:id="rId31"/>
    <p:sldId id="515" r:id="rId32"/>
    <p:sldId id="528" r:id="rId33"/>
    <p:sldId id="527" r:id="rId34"/>
    <p:sldId id="440" r:id="rId35"/>
    <p:sldId id="319" r:id="rId36"/>
    <p:sldId id="429" r:id="rId37"/>
    <p:sldId id="466" r:id="rId38"/>
    <p:sldId id="459" r:id="rId39"/>
    <p:sldId id="513" r:id="rId40"/>
    <p:sldId id="514" r:id="rId41"/>
    <p:sldId id="438" r:id="rId42"/>
    <p:sldId id="494" r:id="rId43"/>
    <p:sldId id="405" r:id="rId44"/>
    <p:sldId id="529" r:id="rId45"/>
    <p:sldId id="397" r:id="rId46"/>
    <p:sldId id="500" r:id="rId47"/>
    <p:sldId id="516" r:id="rId48"/>
    <p:sldId id="484" r:id="rId49"/>
    <p:sldId id="503" r:id="rId50"/>
    <p:sldId id="504" r:id="rId51"/>
    <p:sldId id="505" r:id="rId52"/>
    <p:sldId id="523" r:id="rId53"/>
    <p:sldId id="524" r:id="rId54"/>
    <p:sldId id="436" r:id="rId55"/>
    <p:sldId id="487" r:id="rId56"/>
    <p:sldId id="506" r:id="rId57"/>
    <p:sldId id="512" r:id="rId58"/>
    <p:sldId id="320" r:id="rId59"/>
    <p:sldId id="511" r:id="rId60"/>
    <p:sldId id="495" r:id="rId61"/>
    <p:sldId id="30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3979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00B7A-166C-4B7E-8F58-DC1B671C9CD0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17DD-9864-41C3-A773-2810C3319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3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17DD-9864-41C3-A773-2810C33198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7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17DD-9864-41C3-A773-2810C33198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7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17DD-9864-41C3-A773-2810C331986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6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17DD-9864-41C3-A773-2810C331986C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8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9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24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7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44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0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8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3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5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9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8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7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1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181A-8AC3-4AD7-A2CC-E71C20D8DAB2}" type="datetimeFigureOut">
              <a:rPr lang="ru-RU" smtClean="0"/>
              <a:pPr/>
              <a:t>12.01.2024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14EAC0-7795-492D-87CF-861B228B79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786035"/>
            <a:ext cx="8712968" cy="414074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Анализ реализации Программы воспитания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МБОУ «</a:t>
            </a:r>
            <a:r>
              <a:rPr lang="ru-RU" sz="3600" b="1" dirty="0" err="1">
                <a:solidFill>
                  <a:srgbClr val="FF0000"/>
                </a:solidFill>
              </a:rPr>
              <a:t>Ч</a:t>
            </a:r>
            <a:r>
              <a:rPr lang="ru-RU" sz="3600" b="1" dirty="0" err="1" smtClean="0">
                <a:solidFill>
                  <a:srgbClr val="FF0000"/>
                </a:solidFill>
              </a:rPr>
              <a:t>ерлакская</a:t>
            </a:r>
            <a:r>
              <a:rPr lang="ru-RU" sz="3600" b="1" dirty="0" smtClean="0">
                <a:solidFill>
                  <a:srgbClr val="FF0000"/>
                </a:solidFill>
              </a:rPr>
              <a:t> гимназия»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за 2 четверть  2023-24  учебный год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21602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8"/>
            <a:ext cx="4798313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Завуч по ВР\Desktop\фото парта героя\IMG_6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2"/>
          <a:stretch>
            <a:fillRect/>
          </a:stretch>
        </p:blipFill>
        <p:spPr bwMode="auto">
          <a:xfrm>
            <a:off x="5183560" y="260648"/>
            <a:ext cx="396044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8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7418"/>
            <a:ext cx="8064896" cy="1247366"/>
          </a:xfrm>
        </p:spPr>
        <p:txBody>
          <a:bodyPr/>
          <a:lstStyle/>
          <a:p>
            <a:r>
              <a:rPr lang="ru-RU" dirty="0" smtClean="0"/>
              <a:t>Модуль «Урочная деятельность»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2592288" cy="43405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рамках урока «технология» проведена Новогодняя ярмарка, в которой приняли участие девочки 5,6,7,8 и 9б классов. Организовано учителем технологии Коновалова В. Г. </a:t>
            </a:r>
          </a:p>
          <a:p>
            <a:endParaRPr lang="ru-RU" dirty="0" smtClean="0"/>
          </a:p>
          <a:p>
            <a:r>
              <a:rPr lang="ru-RU" dirty="0" smtClean="0"/>
              <a:t>Новогодний проект «Декоративный натюрморт» на уроке изо в 6 классе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18" b="-1208"/>
          <a:stretch/>
        </p:blipFill>
        <p:spPr bwMode="auto">
          <a:xfrm>
            <a:off x="2843808" y="861101"/>
            <a:ext cx="3384376" cy="40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365104"/>
            <a:ext cx="3663181" cy="237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7417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Событийное мероприятие «Открытие парты героя», в рамках Всероссийского проекта </a:t>
            </a:r>
            <a:endParaRPr lang="ru-RU" sz="32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42"/>
          <a:stretch/>
        </p:blipFill>
        <p:spPr bwMode="auto">
          <a:xfrm>
            <a:off x="539552" y="1196752"/>
            <a:ext cx="3768589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Завуч по ВР\Desktop\фото парта героя\IMG_6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14" b="-17546"/>
          <a:stretch>
            <a:fillRect/>
          </a:stretch>
        </p:blipFill>
        <p:spPr bwMode="auto">
          <a:xfrm>
            <a:off x="439212" y="4077072"/>
            <a:ext cx="4512855" cy="30963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24428" y="1930400"/>
            <a:ext cx="37680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 декабря 2023 г. в канун   Дня героя Отечества  прошло важное  мероприятие - открытие Парты Героя, посвящено оно было  выпускникам гимназии, погибшим в зоне СВО- Андрею </a:t>
            </a:r>
            <a:r>
              <a:rPr lang="ru-RU" dirty="0" err="1" smtClean="0"/>
              <a:t>Грибалеву</a:t>
            </a:r>
            <a:r>
              <a:rPr lang="ru-RU" dirty="0" smtClean="0"/>
              <a:t>, Никите Бойко. </a:t>
            </a:r>
          </a:p>
          <a:p>
            <a:r>
              <a:rPr lang="ru-RU" dirty="0" smtClean="0"/>
              <a:t>Глава Черлакского района </a:t>
            </a:r>
            <a:r>
              <a:rPr lang="ru-RU" dirty="0" err="1" smtClean="0"/>
              <a:t>А.В.Меркушов</a:t>
            </a:r>
            <a:r>
              <a:rPr lang="ru-RU" dirty="0" smtClean="0"/>
              <a:t>, герой России Романов В. В,  в своем выступлении  поблагодарили  матерей: Ирину Владимировну </a:t>
            </a:r>
            <a:r>
              <a:rPr lang="ru-RU" dirty="0" err="1" smtClean="0"/>
              <a:t>Грибалеву</a:t>
            </a:r>
            <a:r>
              <a:rPr lang="ru-RU" dirty="0" smtClean="0"/>
              <a:t>, Анну Валерьевну  Бойко, воспитавших настоящих  мужчин. Данное мероприятие имело большое воспитательное значение.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4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930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Событийное мероприятие, посвященное Всероссийскому проекту «Парта Героя»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3785401" cy="25202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980728"/>
            <a:ext cx="3240360" cy="50329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22 декабря 2023 г. Для обучающихся 1-10 классов состоялось событийное мероприятие, посвящённое памяти, выпускников гимназии </a:t>
            </a:r>
            <a:r>
              <a:rPr lang="ru-RU" dirty="0" err="1" smtClean="0"/>
              <a:t>Грибалева</a:t>
            </a:r>
            <a:r>
              <a:rPr lang="ru-RU" dirty="0" smtClean="0"/>
              <a:t> </a:t>
            </a:r>
            <a:r>
              <a:rPr lang="ru-RU" dirty="0"/>
              <a:t>Андрея и Бойко Никиты</a:t>
            </a:r>
            <a:r>
              <a:rPr lang="ru-RU" b="1" dirty="0"/>
              <a:t>,</a:t>
            </a:r>
            <a:r>
              <a:rPr lang="ru-RU" dirty="0"/>
              <a:t> погибших в ходе Специальной военной операции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своем выступлении директор гимназии Елена Николаевна рассказала о Всероссийском проекте «Парта героя», которая была открыта в гимназии 8 декабря 2023г.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717032"/>
            <a:ext cx="5582816" cy="29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930400"/>
          </a:xfrm>
        </p:spPr>
        <p:txBody>
          <a:bodyPr>
            <a:noAutofit/>
          </a:bodyPr>
          <a:lstStyle/>
          <a:p>
            <a:r>
              <a:rPr lang="ru-RU" sz="2800" b="1" dirty="0"/>
              <a:t>С</a:t>
            </a:r>
            <a:r>
              <a:rPr lang="ru-RU" sz="2800" b="1" dirty="0" smtClean="0"/>
              <a:t>обытийное </a:t>
            </a:r>
            <a:r>
              <a:rPr lang="ru-RU" sz="2800" b="1" dirty="0"/>
              <a:t>мероприятие «Героями не рождаются, героями становятся!», посвященное презентации 6 тома «Золотые звезды омичей».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92896"/>
            <a:ext cx="4001710" cy="26642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1412776"/>
            <a:ext cx="5274796" cy="5184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21 декабря 2023 года в районной библиотеке </a:t>
            </a:r>
            <a:r>
              <a:rPr lang="ru-RU" b="1" dirty="0" smtClean="0"/>
              <a:t>состоялось</a:t>
            </a:r>
          </a:p>
          <a:p>
            <a:r>
              <a:rPr lang="ru-RU" dirty="0"/>
              <a:t>На мероприятии присутствовали почетные гости: Глава Черлакского муниципального района </a:t>
            </a:r>
            <a:r>
              <a:rPr lang="ru-RU" dirty="0" err="1"/>
              <a:t>Меркушов</a:t>
            </a:r>
            <a:r>
              <a:rPr lang="ru-RU" dirty="0"/>
              <a:t> Алексей Васильевич, заместитель Главы Черлакского муниципального района Галина Васильевна Наумова, председатель районной организации ветеранов Вяткин Юрий Георгиевич, а также ветераны труда Черлакского района и обучающиеся 9-х классов МБОУ «</a:t>
            </a:r>
            <a:r>
              <a:rPr lang="ru-RU" dirty="0" err="1"/>
              <a:t>Черлакская</a:t>
            </a:r>
            <a:r>
              <a:rPr lang="ru-RU" dirty="0"/>
              <a:t> гимназия». Был показан фильм о героях –земляках, основанный на реальных фактах, биографических данных героев, награжденных высшей наградой государства - Золотой Звездой Героя Советского Союза.</a:t>
            </a:r>
          </a:p>
          <a:p>
            <a:r>
              <a:rPr lang="ru-RU" dirty="0"/>
              <a:t>В своем выступлении Глава Черлакского муниципального района Алексей Васильевич отметил, что героем становится человек высокой гражданской позиции, высокой ответственности за то, что он делает, человек любящий Родину, верный присяге.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2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Мероприятия, в рамках Календаря знаменательных дат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кскурсия </a:t>
            </a:r>
            <a:r>
              <a:rPr lang="ru-RU" dirty="0"/>
              <a:t>в районную детскую библиотеку на торжественное мероприятие, посвящённое Дню Героя </a:t>
            </a:r>
            <a:r>
              <a:rPr lang="ru-RU" dirty="0" smtClean="0"/>
              <a:t>отечества 7 </a:t>
            </a:r>
            <a:r>
              <a:rPr lang="ru-RU" dirty="0" err="1" smtClean="0"/>
              <a:t>кл</a:t>
            </a:r>
            <a:r>
              <a:rPr lang="ru-RU" dirty="0" smtClean="0"/>
              <a:t>.  </a:t>
            </a:r>
          </a:p>
          <a:p>
            <a:r>
              <a:rPr lang="ru-RU" dirty="0"/>
              <a:t>О</a:t>
            </a:r>
            <a:r>
              <a:rPr lang="ru-RU" dirty="0" smtClean="0"/>
              <a:t>рганизовали </a:t>
            </a:r>
            <a:r>
              <a:rPr lang="ru-RU" dirty="0"/>
              <a:t>акцию  «Новогодний подарок на передовую». Очень быстро организовались ребята и  дружный родительский коллектив. Были упакованы  в посылочку конфеты, мёд, сгущёнка.  Не забыли положить </a:t>
            </a:r>
            <a:r>
              <a:rPr lang="ru-RU" dirty="0" err="1"/>
              <a:t>крупы,конфеты</a:t>
            </a:r>
            <a:r>
              <a:rPr lang="ru-RU" dirty="0"/>
              <a:t> и  новогоднюю открытку с тёплыми пожеланиями для наших ребят – бойцов! Таня </a:t>
            </a:r>
            <a:r>
              <a:rPr lang="ru-RU" dirty="0" err="1"/>
              <a:t>Кругленко</a:t>
            </a:r>
            <a:r>
              <a:rPr lang="ru-RU" dirty="0"/>
              <a:t> приготовила для своего папы свою посылочку. Это небольшой наш вклад,  но не последний!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C:\Users\Психолог\Desktop\фото\IMG_20231225_132514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176464" cy="28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сихолог\Desktop\фото\IMG_20231225_1341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212729" cy="29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13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34400" cy="1320800"/>
          </a:xfrm>
        </p:spPr>
        <p:txBody>
          <a:bodyPr/>
          <a:lstStyle/>
          <a:p>
            <a:r>
              <a:rPr lang="ru-RU" dirty="0" smtClean="0"/>
              <a:t>Патриотическое направление.</a:t>
            </a:r>
            <a:br>
              <a:rPr lang="ru-RU" dirty="0" smtClean="0"/>
            </a:br>
            <a:r>
              <a:rPr lang="ru-RU" dirty="0" smtClean="0"/>
              <a:t> День неизвестного солдата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2160590"/>
            <a:ext cx="2448272" cy="3880773"/>
          </a:xfrm>
        </p:spPr>
        <p:txBody>
          <a:bodyPr>
            <a:normAutofit/>
          </a:bodyPr>
          <a:lstStyle/>
          <a:p>
            <a:r>
              <a:rPr lang="ru-RU" b="1" dirty="0" smtClean="0"/>
              <a:t>Экскурсия  6 класса в Черлакский краеведческий </a:t>
            </a:r>
            <a:r>
              <a:rPr lang="ru-RU" b="1" dirty="0"/>
              <a:t>музей: «День неизвестного солдата» 4 декабря </a:t>
            </a:r>
            <a:r>
              <a:rPr lang="ru-RU" b="1" dirty="0" smtClean="0"/>
              <a:t>2023 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76987"/>
            <a:ext cx="3087688" cy="231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802774"/>
            <a:ext cx="5304649" cy="305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1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Мероприятия, в рамках Календаря  знаменательных дат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8109" cy="458077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- </a:t>
            </a:r>
            <a:r>
              <a:rPr lang="ru-RU" dirty="0"/>
              <a:t>3 декабря – Часы мужества ко Дню неизвестного солдата, 9 декабря – День Героев Отечества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а </a:t>
            </a:r>
            <a:r>
              <a:rPr lang="ru-RU" dirty="0" err="1" smtClean="0"/>
              <a:t>кл</a:t>
            </a:r>
            <a:r>
              <a:rPr lang="ru-RU" dirty="0" smtClean="0"/>
              <a:t>.  </a:t>
            </a:r>
            <a:r>
              <a:rPr lang="ru-RU" dirty="0"/>
              <a:t>Для ребят была приготовлена познавательная презентация  о возникновении этой даты, ребята готовили небольшие сообщения о своих родных и близких, которые прошли ВОВ, о родителях которые служили в Армии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 а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/>
              <a:t>17 ноября посетили районную библиотеку  «Вечные символы России». Сначала прошла познавательная часть, потом викторина и раскрашивание рисунков – символов.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 descr="C:\Users\Вера\Desktop\фото для отчета\IMG_20231114_141923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160588"/>
            <a:ext cx="3888432" cy="249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243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2656"/>
            <a:ext cx="8569766" cy="15977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Модуль «Классное руководство»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3197" y="1602585"/>
            <a:ext cx="4391343" cy="52669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1520" y="933633"/>
            <a:ext cx="8438620" cy="2372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Классные руководители осуществляют </a:t>
            </a:r>
            <a:r>
              <a:rPr lang="ru-RU" sz="1600" dirty="0">
                <a:solidFill>
                  <a:schemeClr val="bg1"/>
                </a:solidFill>
              </a:rPr>
              <a:t>педагогическую деятельности, </a:t>
            </a:r>
            <a:r>
              <a:rPr lang="ru-RU" sz="1600" dirty="0" smtClean="0">
                <a:solidFill>
                  <a:schemeClr val="bg1"/>
                </a:solidFill>
              </a:rPr>
              <a:t>направленную </a:t>
            </a:r>
            <a:r>
              <a:rPr lang="ru-RU" sz="1600" dirty="0">
                <a:solidFill>
                  <a:schemeClr val="bg1"/>
                </a:solidFill>
              </a:rPr>
              <a:t>на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ru-RU" sz="1600" dirty="0">
                <a:solidFill>
                  <a:schemeClr val="bg1"/>
                </a:solidFill>
              </a:rPr>
              <a:t>решение задач воспитания и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ru-RU" sz="1600" dirty="0">
                <a:solidFill>
                  <a:schemeClr val="bg1"/>
                </a:solidFill>
              </a:rPr>
              <a:t>социализации </a:t>
            </a:r>
            <a:r>
              <a:rPr lang="ru-RU" sz="1600" dirty="0" smtClean="0">
                <a:solidFill>
                  <a:schemeClr val="bg1"/>
                </a:solidFill>
              </a:rPr>
              <a:t>обучающихся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Классными руководителями проводится системная работа по сплочению классного коллектива, по формированию  законов классного коллектива, направленная на развитие творческих способностей.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92512" y="3383703"/>
            <a:ext cx="504056" cy="554352"/>
          </a:xfrm>
          <a:prstGeom prst="downArrow">
            <a:avLst>
              <a:gd name="adj1" fmla="val 572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3938055"/>
            <a:ext cx="7200800" cy="291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организацию интересных и</a:t>
            </a:r>
            <a:r>
              <a:rPr lang="en-US" dirty="0"/>
              <a:t> </a:t>
            </a:r>
            <a:r>
              <a:rPr lang="ru-RU" dirty="0"/>
              <a:t>полезных </a:t>
            </a:r>
            <a:r>
              <a:rPr lang="ru-RU" dirty="0" smtClean="0"/>
              <a:t>дел для </a:t>
            </a:r>
            <a:r>
              <a:rPr lang="ru-RU" dirty="0"/>
              <a:t>личностного развития </a:t>
            </a:r>
            <a:r>
              <a:rPr lang="ru-RU" dirty="0" smtClean="0"/>
              <a:t>обучающихся;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в</a:t>
            </a:r>
            <a:r>
              <a:rPr lang="en-US" dirty="0"/>
              <a:t> </a:t>
            </a:r>
            <a:r>
              <a:rPr lang="ru-RU" dirty="0"/>
              <a:t>классе праздников, конкурсов, </a:t>
            </a:r>
            <a:r>
              <a:rPr lang="ru-RU" dirty="0" smtClean="0"/>
              <a:t>соревнований;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доверительное </a:t>
            </a:r>
            <a:r>
              <a:rPr lang="ru-RU" dirty="0"/>
              <a:t>общение и</a:t>
            </a:r>
            <a:r>
              <a:rPr lang="en-US" dirty="0"/>
              <a:t> </a:t>
            </a:r>
            <a:r>
              <a:rPr lang="ru-RU" dirty="0"/>
              <a:t>поддержку обучающихся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   в</a:t>
            </a:r>
            <a:r>
              <a:rPr lang="en-US" dirty="0"/>
              <a:t> </a:t>
            </a:r>
            <a:r>
              <a:rPr lang="ru-RU" dirty="0"/>
              <a:t>решении </a:t>
            </a:r>
            <a:r>
              <a:rPr lang="ru-RU" dirty="0" smtClean="0"/>
              <a:t>проблем;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индивидуальную </a:t>
            </a:r>
            <a:r>
              <a:rPr lang="ru-RU" dirty="0"/>
              <a:t>работу с</a:t>
            </a:r>
            <a:r>
              <a:rPr lang="en-US" dirty="0"/>
              <a:t> </a:t>
            </a:r>
            <a:r>
              <a:rPr lang="ru-RU" dirty="0"/>
              <a:t>обучающимися класса по</a:t>
            </a:r>
            <a:r>
              <a:rPr lang="en-US" dirty="0"/>
              <a:t> </a:t>
            </a:r>
            <a:r>
              <a:rPr lang="ru-RU" dirty="0"/>
              <a:t>ведению личных портфолио, в</a:t>
            </a:r>
            <a:r>
              <a:rPr lang="en-US" dirty="0"/>
              <a:t> </a:t>
            </a:r>
            <a:r>
              <a:rPr lang="ru-RU" dirty="0"/>
              <a:t>которых они фиксируют свои учебные, творческие, спортивные, личностные </a:t>
            </a:r>
            <a:r>
              <a:rPr lang="ru-RU" dirty="0" smtClean="0"/>
              <a:t>достижения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43" y="-142586"/>
            <a:ext cx="8229600" cy="125272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96952"/>
            <a:ext cx="2581091" cy="3095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Планирование  и анализ вос­питательной деятельности в классном коллективе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827584" y="281682"/>
            <a:ext cx="7128791" cy="1938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Показатели оценки деятельности классных руководителей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1950" y="3033502"/>
            <a:ext cx="2526047" cy="3095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«Использование современных практик </a:t>
            </a:r>
            <a:r>
              <a:rPr lang="ru-RU" b="1" dirty="0"/>
              <a:t>в рамках реализации Программы воспитания»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4409" y="2958177"/>
            <a:ext cx="2743735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Нормативно-правовое обеспечение воспитательного процесса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67078" y="2388152"/>
            <a:ext cx="294908" cy="443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034044">
            <a:off x="6232672" y="2046894"/>
            <a:ext cx="279055" cy="6469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532957">
            <a:off x="2453032" y="2067934"/>
            <a:ext cx="366687" cy="735848"/>
          </a:xfrm>
          <a:prstGeom prst="downArrow">
            <a:avLst>
              <a:gd name="adj1" fmla="val 390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6347714" cy="1669752"/>
          </a:xfrm>
        </p:spPr>
        <p:txBody>
          <a:bodyPr/>
          <a:lstStyle/>
          <a:p>
            <a:r>
              <a:rPr lang="ru-RU" dirty="0" smtClean="0"/>
              <a:t>КТД «День матери»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283968" cy="566124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Праздник «День  матери», </a:t>
            </a:r>
            <a:r>
              <a:rPr lang="ru-RU" dirty="0" smtClean="0"/>
              <a:t>«Веселые </a:t>
            </a:r>
            <a:r>
              <a:rPr lang="ru-RU" dirty="0"/>
              <a:t>старты совместно с </a:t>
            </a:r>
            <a:r>
              <a:rPr lang="ru-RU" dirty="0" smtClean="0"/>
              <a:t>родителями» 4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</a:p>
          <a:p>
            <a:r>
              <a:rPr lang="ru-RU" b="1" dirty="0"/>
              <a:t>Акция «Пятерка для мамы».</a:t>
            </a:r>
            <a:r>
              <a:rPr lang="ru-RU" dirty="0"/>
              <a:t> </a:t>
            </a:r>
            <a:r>
              <a:rPr lang="ru-RU" dirty="0" smtClean="0"/>
              <a:t>2 а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Участвовали </a:t>
            </a:r>
            <a:r>
              <a:rPr lang="ru-RU" dirty="0"/>
              <a:t>в мероприятии ко Дню Матери. С большой любовью ребята приготовили своим мамам подарки в форме сердец</a:t>
            </a:r>
            <a:r>
              <a:rPr lang="ru-RU" dirty="0" smtClean="0"/>
              <a:t>. 3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Ко «Дню матери» ребята </a:t>
            </a:r>
            <a:r>
              <a:rPr lang="ru-RU" dirty="0" smtClean="0"/>
              <a:t>7  </a:t>
            </a:r>
            <a:r>
              <a:rPr lang="ru-RU" dirty="0"/>
              <a:t>класса приготовили </a:t>
            </a:r>
            <a:r>
              <a:rPr lang="ru-RU" dirty="0" err="1"/>
              <a:t>челлендж</a:t>
            </a:r>
            <a:r>
              <a:rPr lang="ru-RU" dirty="0"/>
              <a:t> «Наши мамы». Автором ролика был Кирилл </a:t>
            </a:r>
            <a:r>
              <a:rPr lang="ru-RU" dirty="0" err="1"/>
              <a:t>Якимчук</a:t>
            </a:r>
            <a:r>
              <a:rPr lang="ru-RU" dirty="0"/>
              <a:t>. </a:t>
            </a:r>
          </a:p>
          <a:p>
            <a:r>
              <a:rPr lang="ru-RU" dirty="0" smtClean="0"/>
              <a:t>Видеоролик </a:t>
            </a:r>
            <a:r>
              <a:rPr lang="ru-RU" dirty="0" err="1" smtClean="0"/>
              <a:t>Якимчука</a:t>
            </a:r>
            <a:r>
              <a:rPr lang="ru-RU" dirty="0" smtClean="0"/>
              <a:t> К.  </a:t>
            </a:r>
            <a:r>
              <a:rPr lang="ru-RU" dirty="0"/>
              <a:t>была высоко оценена а двух Всероссийских конкурсах</a:t>
            </a:r>
            <a:r>
              <a:rPr lang="ru-RU" dirty="0" smtClean="0"/>
              <a:t>: Всероссийского </a:t>
            </a:r>
            <a:r>
              <a:rPr lang="ru-RU" dirty="0"/>
              <a:t>центра гражданских и  молодежный инициатив «идея» </a:t>
            </a:r>
            <a:r>
              <a:rPr lang="ru-RU" dirty="0" smtClean="0"/>
              <a:t>и «Комплименты </a:t>
            </a:r>
            <a:r>
              <a:rPr lang="ru-RU" dirty="0"/>
              <a:t>для мамы» и «Простыми словами о маме» </a:t>
            </a:r>
            <a:r>
              <a:rPr lang="ru-RU" dirty="0" smtClean="0"/>
              <a:t>награждена дипломом  </a:t>
            </a:r>
            <a:r>
              <a:rPr lang="ru-RU" dirty="0"/>
              <a:t>1 степени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Кл час посвящённый  Дню матери, сняли видеоролик поздравления мамам. 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Семейный праздник ко Дню Матери 5.6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844824"/>
            <a:ext cx="4355976" cy="3096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18137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рабочей Программы воспитания МБОУ «</a:t>
            </a:r>
            <a:r>
              <a:rPr lang="ru-RU" sz="3200" b="1" dirty="0" err="1" smtClean="0"/>
              <a:t>Черлакская</a:t>
            </a:r>
            <a:r>
              <a:rPr lang="ru-RU" sz="3200" b="1" dirty="0" smtClean="0"/>
              <a:t> гимназия»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268760"/>
            <a:ext cx="8363272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</a:t>
            </a:r>
            <a:r>
              <a:rPr lang="ru-RU" dirty="0"/>
              <a:t>условий для самоопределения и социализации на основе традиционных российских ценностей (жизни, достоинства, прав и свобод человека, патриотизма, гражданственности, служения Отечеству и ответственности за его судьбу, высоких нравственных идеалов, крепкой семьи, созидательного труда, приоритета духовного над материальным, гуманизма, милосердия, справедливости, коллективизма, взаимопомощи и взаимоуважения, исторической памяти и преемственности поколений, единства народов России), а также принятых в российском обществе правил и норм поведения в интересах человека, семьи, общества и государства.</a:t>
            </a:r>
          </a:p>
          <a:p>
            <a:endParaRPr lang="ru-RU" dirty="0"/>
          </a:p>
        </p:txBody>
      </p:sp>
      <p:pic>
        <p:nvPicPr>
          <p:cNvPr id="8" name="Рисунок 7" descr="E:\2023 4 КЛАСС\169877656213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9" y="4196383"/>
            <a:ext cx="4392489" cy="2544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24" y="4204379"/>
            <a:ext cx="3600400" cy="265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2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289032" cy="1597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КТД «День Матери». Семейный праздник 6 </a:t>
            </a:r>
            <a:r>
              <a:rPr lang="ru-RU" sz="3200" dirty="0" err="1" smtClean="0"/>
              <a:t>кл</a:t>
            </a:r>
            <a:r>
              <a:rPr lang="ru-RU" sz="3200" dirty="0" smtClean="0"/>
              <a:t>.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518197" cy="53732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Семейный праздник «День матери</a:t>
            </a:r>
            <a:r>
              <a:rPr lang="ru-RU" b="1" dirty="0" smtClean="0"/>
              <a:t>» 6 </a:t>
            </a:r>
            <a:r>
              <a:rPr lang="ru-RU" b="1" dirty="0" err="1" smtClean="0"/>
              <a:t>кл</a:t>
            </a:r>
            <a:r>
              <a:rPr lang="ru-RU" b="1" dirty="0" smtClean="0"/>
              <a:t>.  </a:t>
            </a:r>
            <a:r>
              <a:rPr lang="ru-RU" b="1" dirty="0"/>
              <a:t>25 ноября 2023</a:t>
            </a:r>
            <a:endParaRPr lang="ru-RU" dirty="0"/>
          </a:p>
          <a:p>
            <a:r>
              <a:rPr lang="ru-RU" dirty="0"/>
              <a:t>Ребята класса отдали дань уважения, признательности и благодарности всем матерям и бабушкам и устроили для них замечательный праздник. Учащиеся показали свои творческие таланты: рассказывали стихотворения, исполнили песню и сценку, а мамы в свою очередь поучаствовали в занимательных и интересных конкурсах.</a:t>
            </a:r>
          </a:p>
          <a:p>
            <a:r>
              <a:rPr lang="ru-RU" dirty="0"/>
              <a:t>Много добрый и ласковых слов услышали мамы в этот день в свой адрес. Каждое произнесенное слово стало своеобразным подарком для всех присутствующих матерей.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5175739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1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1525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КТД «Новый год» Новогодний проект 8 класс «Театрализованной представление»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276872"/>
            <a:ext cx="3888432" cy="3880773"/>
          </a:xfrm>
        </p:spPr>
        <p:txBody>
          <a:bodyPr/>
          <a:lstStyle/>
          <a:p>
            <a:r>
              <a:rPr lang="ru-RU" b="1" dirty="0" smtClean="0"/>
              <a:t>Проведение новогодних театрализованных представлений </a:t>
            </a:r>
            <a:r>
              <a:rPr lang="ru-RU" dirty="0" smtClean="0"/>
              <a:t>для детей начальных классов (1 и 2а, 2б, 3, 4, утренник для детей детского сада №2)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6724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98" y="4955401"/>
            <a:ext cx="3836670" cy="171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«Новый год»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232002" cy="448456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преддверии нового 2024 года </a:t>
            </a:r>
            <a:r>
              <a:rPr lang="ru-RU" dirty="0" smtClean="0"/>
              <a:t>обучающиеся 1-4 </a:t>
            </a:r>
            <a:r>
              <a:rPr lang="ru-RU" dirty="0" err="1" smtClean="0"/>
              <a:t>кл</a:t>
            </a:r>
            <a:r>
              <a:rPr lang="ru-RU" dirty="0" smtClean="0"/>
              <a:t> посетили мероприятия на </a:t>
            </a:r>
            <a:r>
              <a:rPr lang="ru-RU" dirty="0"/>
              <a:t>базе МБУК «Историко-краеведческого музея» была проведена </a:t>
            </a:r>
            <a:r>
              <a:rPr lang="ru-RU" dirty="0" err="1"/>
              <a:t>квест</a:t>
            </a:r>
            <a:r>
              <a:rPr lang="ru-RU" dirty="0"/>
              <a:t>-игра, где ребятам необходимо было пройти испытания и получить все ключи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 б </a:t>
            </a:r>
            <a:r>
              <a:rPr lang="ru-RU" dirty="0" err="1" smtClean="0"/>
              <a:t>кл</a:t>
            </a:r>
            <a:r>
              <a:rPr lang="ru-RU" dirty="0" smtClean="0"/>
              <a:t>. мастер-класс </a:t>
            </a:r>
            <a:r>
              <a:rPr lang="ru-RU" dirty="0"/>
              <a:t>«Чем украшали Ёлку?». Ребята познакомились с традицией празднования праздника, а так же с историей новогодней игрушки. А так же расписали имбирное печенье шоколадной глазурью. А праздник закончился чаепитием и веселыми танцами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 а </a:t>
            </a:r>
            <a:r>
              <a:rPr lang="ru-RU" b="1" dirty="0" err="1" smtClean="0"/>
              <a:t>кл</a:t>
            </a:r>
            <a:r>
              <a:rPr lang="ru-RU" b="1" dirty="0" smtClean="0"/>
              <a:t>. Мастерская </a:t>
            </a:r>
            <a:r>
              <a:rPr lang="ru-RU" b="1" dirty="0"/>
              <a:t>Деда Мороза и Новогодний калейдоскоп.</a:t>
            </a:r>
            <a:r>
              <a:rPr lang="ru-RU" dirty="0"/>
              <a:t>  Большая работа была проведена по подготовке и празднованию Нового года. Украшение класса, изготовление поделок, </a:t>
            </a:r>
            <a:r>
              <a:rPr lang="ru-RU" dirty="0" smtClean="0"/>
              <a:t>игровая </a:t>
            </a:r>
            <a:r>
              <a:rPr lang="ru-RU" dirty="0"/>
              <a:t>программа «Поле чудес» и чаепитие, финалисты игры;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404" y="3505128"/>
            <a:ext cx="3089275" cy="134578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352" y="4941168"/>
            <a:ext cx="4106545" cy="179006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1106" y="816060"/>
            <a:ext cx="2386965" cy="260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Вера\Desktop\фото для отчета\IMG_20231229_114716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59"/>
          <a:stretch/>
        </p:blipFill>
        <p:spPr bwMode="auto">
          <a:xfrm>
            <a:off x="6839845" y="1530380"/>
            <a:ext cx="2304256" cy="1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1242"/>
            <a:ext cx="6347714" cy="1885776"/>
          </a:xfrm>
        </p:spPr>
        <p:txBody>
          <a:bodyPr/>
          <a:lstStyle/>
          <a:p>
            <a:r>
              <a:rPr lang="ru-RU" dirty="0" smtClean="0"/>
              <a:t>КТД «Новый год»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3457" y="764704"/>
            <a:ext cx="5253039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Новогодние проекты по оформлению класса 1-11 </a:t>
            </a:r>
            <a:r>
              <a:rPr lang="ru-RU" dirty="0" err="1" smtClean="0"/>
              <a:t>кл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Проект 1 </a:t>
            </a:r>
            <a:r>
              <a:rPr lang="ru-RU" dirty="0" err="1" smtClean="0"/>
              <a:t>кл</a:t>
            </a:r>
            <a:r>
              <a:rPr lang="ru-RU" dirty="0" smtClean="0"/>
              <a:t> «Новогодняя елка» </a:t>
            </a:r>
            <a:r>
              <a:rPr lang="ru-RU" dirty="0" err="1" smtClean="0"/>
              <a:t>Тунда</a:t>
            </a:r>
            <a:r>
              <a:rPr lang="ru-RU" dirty="0" smtClean="0"/>
              <a:t> Е.Н.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«Сочиняем Новогоднюю сказку» 2 а </a:t>
            </a:r>
            <a:r>
              <a:rPr lang="ru-RU" b="1" dirty="0" err="1"/>
              <a:t>кл</a:t>
            </a:r>
            <a:r>
              <a:rPr lang="ru-RU" b="1" dirty="0"/>
              <a:t>. </a:t>
            </a:r>
            <a:r>
              <a:rPr lang="ru-RU" dirty="0"/>
              <a:t>Ребята выбирали  сказочного персонажа, придумывали историю, записывали текст и рисовали к ней </a:t>
            </a:r>
            <a:r>
              <a:rPr lang="ru-RU" dirty="0" err="1" smtClean="0"/>
              <a:t>иллюстрацию.Новикова</a:t>
            </a:r>
            <a:r>
              <a:rPr lang="ru-RU" dirty="0" smtClean="0"/>
              <a:t> В.А.</a:t>
            </a:r>
            <a:endParaRPr lang="ru-RU" dirty="0"/>
          </a:p>
          <a:p>
            <a:pPr lvl="0"/>
            <a:r>
              <a:rPr lang="ru-RU" dirty="0"/>
              <a:t>Н</a:t>
            </a:r>
            <a:r>
              <a:rPr lang="ru-RU" dirty="0" smtClean="0"/>
              <a:t>овогодний </a:t>
            </a:r>
            <a:r>
              <a:rPr lang="ru-RU" dirty="0" err="1"/>
              <a:t>квест</a:t>
            </a:r>
            <a:r>
              <a:rPr lang="ru-RU" dirty="0"/>
              <a:t> «Ларец новогодних чудес</a:t>
            </a:r>
            <a:r>
              <a:rPr lang="ru-RU" dirty="0" smtClean="0"/>
              <a:t>» 6,?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</a:p>
          <a:p>
            <a:r>
              <a:rPr lang="ru-RU" dirty="0"/>
              <a:t>Н</a:t>
            </a:r>
            <a:r>
              <a:rPr lang="ru-RU" dirty="0" smtClean="0"/>
              <a:t>овогодняя </a:t>
            </a:r>
            <a:r>
              <a:rPr lang="ru-RU" dirty="0"/>
              <a:t>программа «Новогодняя шкатулка</a:t>
            </a:r>
            <a:r>
              <a:rPr lang="ru-RU" dirty="0" smtClean="0"/>
              <a:t>»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В </a:t>
            </a:r>
            <a:r>
              <a:rPr lang="ru-RU" dirty="0"/>
              <a:t>рамках внеурочного занятия в 1 классе «Волшебные краски» был выполнен новогодний проект «Весёлый Дракоша» - пластилиновые фигурки</a:t>
            </a:r>
            <a:r>
              <a:rPr lang="ru-RU" dirty="0" smtClean="0"/>
              <a:t>. Коновалова </a:t>
            </a:r>
            <a:r>
              <a:rPr lang="ru-RU" dirty="0"/>
              <a:t>В. Г.</a:t>
            </a:r>
          </a:p>
          <a:p>
            <a:r>
              <a:rPr lang="ru-RU" dirty="0" smtClean="0"/>
              <a:t>Выполнили </a:t>
            </a:r>
            <a:r>
              <a:rPr lang="ru-RU" dirty="0"/>
              <a:t>новогодний проект «Красавица Снегурочка» в формате </a:t>
            </a:r>
            <a:r>
              <a:rPr lang="ru-RU" dirty="0" smtClean="0"/>
              <a:t>«Выставка</a:t>
            </a:r>
            <a:r>
              <a:rPr lang="ru-RU" dirty="0"/>
              <a:t>» </a:t>
            </a:r>
            <a:r>
              <a:rPr lang="ru-RU" dirty="0" smtClean="0"/>
              <a:t>Коновалова </a:t>
            </a:r>
            <a:r>
              <a:rPr lang="ru-RU" dirty="0"/>
              <a:t>В. Г.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05" y="620688"/>
            <a:ext cx="3282369" cy="215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99" y="2578472"/>
            <a:ext cx="3412582" cy="207025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12" y="4797152"/>
            <a:ext cx="3475626" cy="195547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КТД «Новый год»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176191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Обучающиеся 3 </a:t>
            </a:r>
            <a:r>
              <a:rPr lang="ru-RU" dirty="0" err="1" smtClean="0"/>
              <a:t>кл</a:t>
            </a:r>
            <a:r>
              <a:rPr lang="ru-RU" dirty="0" smtClean="0"/>
              <a:t>. участвовали </a:t>
            </a:r>
            <a:r>
              <a:rPr lang="ru-RU" dirty="0"/>
              <a:t>в проекте «Скоро, скоро Новый год!» Писали сочинения, рисовали рисунки. С удовольствием посетили Краеведческий музей «Новогодний бум», ДК и ДТ представление «Новогодняя сказка». Самым радостным событием было украшение  елки  и окон в классной комнате (благодаря родителям). 27 декабря новогодний праздник был в школе. Сначала дети защищали проекты, а потом все веселились. Читали стихи. пели в актовом зале, где старшеклассники для детей приготовили представление. Как всегда, в конце праздника все дети получили долгожданные подарки, которые были приготовлены родителями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user\Desktop\20231218_0945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21970"/>
            <a:ext cx="4788297" cy="26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6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КТД «Новый год»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61" y="1265490"/>
            <a:ext cx="3087688" cy="2324847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392488" cy="4628587"/>
          </a:xfrm>
        </p:spPr>
        <p:txBody>
          <a:bodyPr/>
          <a:lstStyle/>
          <a:p>
            <a:r>
              <a:rPr lang="ru-RU" dirty="0" smtClean="0"/>
              <a:t>Проект «Новогодняя сказка» 4 </a:t>
            </a:r>
            <a:r>
              <a:rPr lang="ru-RU" dirty="0" err="1" smtClean="0"/>
              <a:t>кл</a:t>
            </a:r>
            <a:r>
              <a:rPr lang="ru-RU" dirty="0" smtClean="0"/>
              <a:t>, в рамках которого все ребята сделали творческие новогодние поделки, совместно с родителями выполнена фото зона.</a:t>
            </a:r>
          </a:p>
          <a:p>
            <a:r>
              <a:rPr lang="ru-RU" dirty="0" smtClean="0"/>
              <a:t>8 января обучающиеся 4 класса приняли участие в празднике Рождества, показали сказку про снеговика банди в </a:t>
            </a:r>
            <a:r>
              <a:rPr lang="ru-RU" dirty="0"/>
              <a:t>МБОУ ДО «Дом творчества»</a:t>
            </a: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59" y="3656295"/>
            <a:ext cx="3089275" cy="31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98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705794" cy="1930400"/>
          </a:xfrm>
        </p:spPr>
        <p:txBody>
          <a:bodyPr/>
          <a:lstStyle/>
          <a:p>
            <a:r>
              <a:rPr lang="ru-RU" dirty="0" smtClean="0"/>
              <a:t>Мини проект «Мандариновое настроение»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3590205" cy="54452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преддверии Нового года, в 4 классе прошёл день «Мандаринового настроения» Красивый цвет, приятный аромат и сочный вкус, создают атмосферу праздника. Ребята сегодня сами выглядели как мандаринки в яркой одежде и аксессуарах оранжевого цвета. Говорили о пользе, о том в какое время собирают эти цитрусовые, угощали друг друга мандаринами, выполняли задания про мандарины. Закончился день эстафетами с мандаринами. День получился ярким и весёлым.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64229"/>
            <a:ext cx="3816424" cy="28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6688" y="3356992"/>
            <a:ext cx="5200650" cy="3395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24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КТД «Новый год» Посещение МБОУ ДО «Дом творчества»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00" y="2131602"/>
            <a:ext cx="5490267" cy="41177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2160590"/>
            <a:ext cx="2808312" cy="3880773"/>
          </a:xfrm>
        </p:spPr>
        <p:txBody>
          <a:bodyPr/>
          <a:lstStyle/>
          <a:p>
            <a:r>
              <a:rPr lang="ru-RU" dirty="0"/>
              <a:t>Посещение МБОУ ДОД «Дом детского творчества» Новогоднее представление (1-4 </a:t>
            </a:r>
            <a:r>
              <a:rPr lang="ru-RU" dirty="0" err="1"/>
              <a:t>кл</a:t>
            </a:r>
            <a:r>
              <a:rPr lang="ru-RU" dirty="0"/>
              <a:t>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3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семейный праздник 6 класс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930400"/>
            <a:ext cx="4896544" cy="46669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 27 обучающихся 6</a:t>
            </a:r>
            <a:r>
              <a:rPr lang="ru-RU" dirty="0" smtClean="0"/>
              <a:t> </a:t>
            </a:r>
            <a:r>
              <a:rPr lang="ru-RU" dirty="0"/>
              <a:t>класса были задействованы в данном спектакле. Ребята проявили себя хорошими артистами, показав все свои творческие способности, артистизм, задор. Им пришлось перевоплотиться в разных героев. Каждый старался сыграть своего героя так, чтобы роль стала незабываемой.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появлением Деда Мороза (эту роль взял на себя папа Ани Б. Александр Юрьевич, а его выход был настоящей неожиданностью для ребят и взрослых) начался настоящий праздник с песнями, танцами, конкурсами, играми, хороводом «В лесу родилась ёлочка» и, конечно, подарками.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21" y="1792355"/>
            <a:ext cx="3087688" cy="231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4140200" cy="191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51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«Новый год»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484784"/>
            <a:ext cx="3600400" cy="4326389"/>
          </a:xfrm>
        </p:spPr>
        <p:txBody>
          <a:bodyPr/>
          <a:lstStyle/>
          <a:p>
            <a:r>
              <a:rPr lang="ru-RU" dirty="0" smtClean="0"/>
              <a:t>Новогодний вечер для старшеклассников 9-11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 КТД «Новый год» приняли активное участие все обучающиеся, использовались театрализованные представления, конкурсы, игры, песни.</a:t>
            </a:r>
            <a:endParaRPr lang="ru-RU" dirty="0"/>
          </a:p>
        </p:txBody>
      </p:sp>
      <p:pic>
        <p:nvPicPr>
          <p:cNvPr id="5" name="Объект 4" descr="C:\Users\PC-LEBEDEVA\Downloads\IMG_4945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511256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1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Рабочая Программа </a:t>
            </a:r>
            <a:r>
              <a:rPr lang="ru-RU" sz="3600" b="1" dirty="0"/>
              <a:t>воспитания МБОУ «</a:t>
            </a:r>
            <a:r>
              <a:rPr lang="ru-RU" sz="3600" b="1" dirty="0" err="1"/>
              <a:t>Черлакская</a:t>
            </a:r>
            <a:r>
              <a:rPr lang="ru-RU" sz="3600" b="1" dirty="0"/>
              <a:t> гимназия»</a:t>
            </a:r>
            <a:endParaRPr lang="ru-RU" sz="3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7619" y="2409585"/>
            <a:ext cx="4104455" cy="4437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Урочная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Основные школьные дела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Внеурочная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Внешкольные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Организация </a:t>
            </a:r>
            <a:r>
              <a:rPr lang="ru-RU" b="1" dirty="0"/>
              <a:t>предметно-пространственной </a:t>
            </a:r>
            <a:r>
              <a:rPr lang="ru-RU" b="1" dirty="0" smtClean="0"/>
              <a:t>среды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Профориентация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Классное руководство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Взаимодействие с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Социальное партнерство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Профилактика </a:t>
            </a:r>
            <a:r>
              <a:rPr lang="ru-RU" b="1" dirty="0"/>
              <a:t>и </a:t>
            </a:r>
            <a:r>
              <a:rPr lang="ru-RU" b="1" dirty="0" smtClean="0"/>
              <a:t>безопасность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9084" y="1373740"/>
            <a:ext cx="3682052" cy="88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Инвариативные</a:t>
            </a:r>
            <a:r>
              <a:rPr lang="ru-RU" sz="2400" b="1" dirty="0" smtClean="0">
                <a:solidFill>
                  <a:srgbClr val="FF0000"/>
                </a:solidFill>
              </a:rPr>
              <a:t> модули (основные)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427983" y="3933056"/>
            <a:ext cx="7122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80" y="2273460"/>
            <a:ext cx="3609346" cy="446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Ключевые общешкольные дела (КТД).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Традиции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гимназии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ДОО «МИД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Юнармия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отряд «Пламя»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Волонтерский отряд «Доброе сердце»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ШЛ «Зеленый патруль»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Газета «Гимназист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 «ГИМН+Я»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ШСК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«Олимпийские резервы»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00609" y="1268760"/>
            <a:ext cx="2592288" cy="66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Вариативные модули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 useBgFill="1">
        <p:nvSpPr>
          <p:cNvPr id="14" name="Стрелка вниз 13"/>
          <p:cNvSpPr/>
          <p:nvPr/>
        </p:nvSpPr>
        <p:spPr>
          <a:xfrm>
            <a:off x="2019839" y="2258000"/>
            <a:ext cx="288032" cy="421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 useBgFill="1">
        <p:nvSpPr>
          <p:cNvPr id="16" name="Стрелка вниз 15"/>
          <p:cNvSpPr/>
          <p:nvPr/>
        </p:nvSpPr>
        <p:spPr>
          <a:xfrm>
            <a:off x="6952737" y="1933964"/>
            <a:ext cx="288032" cy="421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КТД «Новый год»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17646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Проводили игровую новогоднюю программу </a:t>
            </a:r>
            <a:r>
              <a:rPr lang="ru-RU" dirty="0" smtClean="0"/>
              <a:t>обучающиеся 6 </a:t>
            </a:r>
            <a:r>
              <a:rPr lang="ru-RU" dirty="0" err="1" smtClean="0"/>
              <a:t>кл</a:t>
            </a:r>
            <a:r>
              <a:rPr lang="ru-RU" dirty="0" smtClean="0"/>
              <a:t>. для </a:t>
            </a:r>
            <a:r>
              <a:rPr lang="ru-RU" dirty="0"/>
              <a:t>1 и 2 а классов </a:t>
            </a:r>
            <a:r>
              <a:rPr lang="ru-RU" dirty="0" smtClean="0"/>
              <a:t>28.12. 2023</a:t>
            </a:r>
          </a:p>
          <a:p>
            <a:r>
              <a:rPr lang="ru-RU" b="1" dirty="0" smtClean="0"/>
              <a:t>«</a:t>
            </a:r>
            <a:r>
              <a:rPr lang="ru-RU" dirty="0" smtClean="0"/>
              <a:t>Тайный Санта» 6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Посещение Губернаторской елки (10 чел. 2-4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Посещение Елки Главы муниципального района и Главы городского поселения (5-11 </a:t>
            </a:r>
            <a:r>
              <a:rPr lang="ru-RU" dirty="0" err="1" smtClean="0"/>
              <a:t>кл</a:t>
            </a:r>
            <a:r>
              <a:rPr lang="ru-RU" dirty="0" smtClean="0"/>
              <a:t>.) 29.12.2023 (посещение РДК)</a:t>
            </a:r>
          </a:p>
          <a:p>
            <a:r>
              <a:rPr lang="ru-RU" dirty="0"/>
              <a:t>Организация экскурсий:</a:t>
            </a:r>
          </a:p>
          <a:p>
            <a:r>
              <a:rPr lang="ru-RU" dirty="0"/>
              <a:t>Посещение районной 2 а </a:t>
            </a:r>
            <a:r>
              <a:rPr lang="ru-RU" dirty="0" err="1"/>
              <a:t>кл</a:t>
            </a:r>
            <a:r>
              <a:rPr lang="ru-RU" dirty="0"/>
              <a:t>. «Зимняя сказка» - литературная викторина по зимним сказкам.</a:t>
            </a:r>
          </a:p>
          <a:p>
            <a:r>
              <a:rPr lang="ru-RU" dirty="0"/>
              <a:t> Посещение РДК, театрализованное представление  «Снежная сказка» 5 </a:t>
            </a:r>
            <a:r>
              <a:rPr lang="ru-RU" dirty="0" err="1"/>
              <a:t>кл</a:t>
            </a:r>
            <a:r>
              <a:rPr lang="ru-RU" dirty="0"/>
              <a:t>. </a:t>
            </a:r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692696"/>
            <a:ext cx="4392488" cy="266429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861048"/>
            <a:ext cx="4392488" cy="2684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151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«Новый год» Поездка в г. Омск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807252" cy="388077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Поездка </a:t>
            </a:r>
            <a:r>
              <a:rPr lang="ru-RU" dirty="0"/>
              <a:t>в </a:t>
            </a:r>
            <a:r>
              <a:rPr lang="ru-RU" dirty="0" err="1"/>
              <a:t>г.Омск</a:t>
            </a:r>
            <a:r>
              <a:rPr lang="ru-RU" dirty="0"/>
              <a:t> </a:t>
            </a:r>
            <a:r>
              <a:rPr lang="ru-RU" dirty="0" smtClean="0"/>
              <a:t> обучающихся 2 а </a:t>
            </a:r>
            <a:r>
              <a:rPr lang="ru-RU" dirty="0" err="1" smtClean="0"/>
              <a:t>кл</a:t>
            </a:r>
            <a:r>
              <a:rPr lang="ru-RU" dirty="0" smtClean="0"/>
              <a:t>. на </a:t>
            </a:r>
            <a:r>
              <a:rPr lang="ru-RU" dirty="0"/>
              <a:t>представление «По щучьему велению», посещение Зоопарка и аквариума в «Детском </a:t>
            </a:r>
            <a:r>
              <a:rPr lang="ru-RU" dirty="0" err="1"/>
              <a:t>ЭкоЦентре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30400"/>
            <a:ext cx="3473668" cy="257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ера\Desktop\фото для отчета\photo_2024-01-08_16-58-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09" y="4604043"/>
            <a:ext cx="3612515" cy="166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298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06816" cy="1320800"/>
          </a:xfrm>
        </p:spPr>
        <p:txBody>
          <a:bodyPr/>
          <a:lstStyle/>
          <a:p>
            <a:r>
              <a:rPr lang="ru-RU" dirty="0" smtClean="0"/>
              <a:t>КТД «Новый год» Поездка в Омский музыкальный театр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28 декабря  </a:t>
            </a:r>
            <a:r>
              <a:rPr lang="ru-RU" dirty="0" smtClean="0"/>
              <a:t>7 </a:t>
            </a:r>
            <a:r>
              <a:rPr lang="ru-RU" dirty="0" err="1" smtClean="0"/>
              <a:t>кл</a:t>
            </a:r>
            <a:r>
              <a:rPr lang="ru-RU" dirty="0" smtClean="0"/>
              <a:t>. организовали поездку </a:t>
            </a:r>
            <a:r>
              <a:rPr lang="ru-RU" dirty="0"/>
              <a:t>в </a:t>
            </a:r>
            <a:r>
              <a:rPr lang="ru-RU" dirty="0" err="1" smtClean="0"/>
              <a:t>г.Омск</a:t>
            </a:r>
            <a:r>
              <a:rPr lang="ru-RU" dirty="0" smtClean="0"/>
              <a:t>,  </a:t>
            </a:r>
            <a:r>
              <a:rPr lang="ru-RU" dirty="0"/>
              <a:t>в музыкальный театр на мюзикл – премьеру «Снежная королева». </a:t>
            </a:r>
            <a:endParaRPr lang="ru-RU" dirty="0" smtClean="0"/>
          </a:p>
          <a:p>
            <a:r>
              <a:rPr lang="ru-RU" dirty="0" smtClean="0"/>
              <a:t>Ребята </a:t>
            </a:r>
            <a:r>
              <a:rPr lang="ru-RU" dirty="0"/>
              <a:t>впервые были в Омском музыкальном театре. </a:t>
            </a:r>
          </a:p>
          <a:p>
            <a:endParaRPr lang="ru-RU" dirty="0"/>
          </a:p>
        </p:txBody>
      </p:sp>
      <p:pic>
        <p:nvPicPr>
          <p:cNvPr id="5" name="Объект 4" descr="C:\Users\Психолог\Desktop\фото\IMG_20231228_113000.jpg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712810"/>
            <a:ext cx="3960440" cy="261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сихолог\Desktop\фото\IMG_20231228_12210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108042"/>
            <a:ext cx="4178702" cy="30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35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33786" cy="1813768"/>
          </a:xfrm>
        </p:spPr>
        <p:txBody>
          <a:bodyPr/>
          <a:lstStyle/>
          <a:p>
            <a:r>
              <a:rPr lang="ru-RU" dirty="0" smtClean="0"/>
              <a:t>Поездка в г. Тобольск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032448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С 18 – 19 ноября состоялась экскурсия в г. Тобольск. Группа из 15 человек </a:t>
            </a:r>
            <a:r>
              <a:rPr lang="ru-RU" dirty="0" smtClean="0"/>
              <a:t>7 класса. (руководители </a:t>
            </a:r>
            <a:r>
              <a:rPr lang="ru-RU" dirty="0" err="1" smtClean="0"/>
              <a:t>Радюк</a:t>
            </a:r>
            <a:r>
              <a:rPr lang="ru-RU" dirty="0" smtClean="0"/>
              <a:t> Л.П. </a:t>
            </a:r>
            <a:r>
              <a:rPr lang="ru-RU" dirty="0" err="1" smtClean="0"/>
              <a:t>Иванюта</a:t>
            </a:r>
            <a:r>
              <a:rPr lang="ru-RU" dirty="0" smtClean="0"/>
              <a:t> А.Н.)</a:t>
            </a:r>
            <a:endParaRPr lang="ru-RU" dirty="0"/>
          </a:p>
          <a:p>
            <a:r>
              <a:rPr lang="ru-RU" dirty="0"/>
              <a:t>Невероятно интересной и увлекательной была экскурсия в г. Тобольск. Ребята познакомились за два дня  с историей удивительного города Сибири,  с его 400 – летней историей. </a:t>
            </a:r>
          </a:p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овершили </a:t>
            </a:r>
            <a:r>
              <a:rPr lang="ru-RU" dirty="0"/>
              <a:t>увлекательную прогулку по Нижнему посаду: увидели здание первой за Уралом губернской гимназии, где учились Д.И. Менделеев, П.П. </a:t>
            </a:r>
            <a:r>
              <a:rPr lang="ru-RU" dirty="0" smtClean="0"/>
              <a:t>Ершов. </a:t>
            </a:r>
            <a:r>
              <a:rPr lang="ru-RU" dirty="0"/>
              <a:t>О</a:t>
            </a:r>
            <a:r>
              <a:rPr lang="ru-RU" dirty="0" smtClean="0"/>
              <a:t>кунулись </a:t>
            </a:r>
            <a:r>
              <a:rPr lang="ru-RU" dirty="0"/>
              <a:t>в историю Тобольска купеческого.</a:t>
            </a:r>
          </a:p>
          <a:p>
            <a:r>
              <a:rPr lang="ru-RU" dirty="0"/>
              <a:t>Незабываемым  для ребят было посещение  музея семьи Императора Николая </a:t>
            </a:r>
            <a:r>
              <a:rPr lang="en-US" dirty="0"/>
              <a:t>II</a:t>
            </a:r>
            <a:r>
              <a:rPr lang="ru-RU" dirty="0"/>
              <a:t>. Многое рассказали ребятам экспозиции музея.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 descr="C:\Users\2503~1\AppData\Local\Temp\Rar$DRa712.33722\IMG-20231121-WA0002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645" y="22939"/>
            <a:ext cx="3809355" cy="1728192"/>
          </a:xfrm>
          <a:prstGeom prst="rect">
            <a:avLst/>
          </a:prstGeom>
          <a:noFill/>
        </p:spPr>
      </p:pic>
      <p:pic>
        <p:nvPicPr>
          <p:cNvPr id="6" name="Рисунок 5" descr="C:\Users\2503~1\AppData\Local\Temp\Rar$DRa712.31211\IMG-20231119-WA002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40" y="1556792"/>
            <a:ext cx="4415372" cy="2497514"/>
          </a:xfrm>
          <a:prstGeom prst="rect">
            <a:avLst/>
          </a:prstGeom>
          <a:noFill/>
        </p:spPr>
      </p:pic>
      <p:pic>
        <p:nvPicPr>
          <p:cNvPr id="7" name="Рисунок 6" descr="C:\Users\2503~1\AppData\Local\Temp\Rar$DRa7548.33364\IMG_20231119_14071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40" y="4176010"/>
            <a:ext cx="420340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550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624"/>
            <a:ext cx="8102352" cy="1885776"/>
          </a:xfrm>
        </p:spPr>
        <p:txBody>
          <a:bodyPr>
            <a:normAutofit/>
          </a:bodyPr>
          <a:lstStyle/>
          <a:p>
            <a:r>
              <a:rPr lang="ru-RU" dirty="0" smtClean="0"/>
              <a:t>Модуль «Профилактика и безопасность» Уроки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3674368" cy="470059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«Безопасный лед» 1-11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«Безопасность превыше всего» 1-5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«Правила поведения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школе», «Безопасный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маршрут от дома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школы»  1-4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 общения «Безопасность во время проведения новогодних праздников» 1-11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«Безопасность во время зимних каникул» 1-11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безопасности по итогам 2 четверти. 1-11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Завуч по ВР\Desktop\IMG_9574-e167143759391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139952" cy="277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795320" cy="10024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Модуль «Курсы внеурочной деятельности»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Модель ВД- Преобладание </a:t>
            </a:r>
            <a:r>
              <a:rPr lang="ru-RU" sz="1600" b="1" i="1" dirty="0">
                <a:solidFill>
                  <a:srgbClr val="C00000"/>
                </a:solidFill>
              </a:rPr>
              <a:t>учебно-познавательной деятельности» 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/>
              <a:t>Занятия обучающихся по углубленному изучению отдельных учебных предметов</a:t>
            </a:r>
          </a:p>
          <a:p>
            <a:r>
              <a:rPr lang="ru-RU" sz="1600" dirty="0" err="1"/>
              <a:t>Профориентационные</a:t>
            </a:r>
            <a:r>
              <a:rPr lang="ru-RU" sz="1600" dirty="0"/>
              <a:t> занятия обучающихся </a:t>
            </a:r>
          </a:p>
          <a:p>
            <a:r>
              <a:rPr lang="ru-RU" sz="1600" dirty="0"/>
              <a:t>Информационно-просветительские занятия патриотической, нравственной и экологической направленности </a:t>
            </a:r>
            <a:r>
              <a:rPr lang="ru-RU" sz="1600" b="1" dirty="0"/>
              <a:t>«Разговоры о важном» </a:t>
            </a:r>
            <a:r>
              <a:rPr lang="ru-RU" sz="1600" b="1" dirty="0" smtClean="0"/>
              <a:t> </a:t>
            </a:r>
            <a:r>
              <a:rPr lang="ru-RU" sz="1600" dirty="0" smtClean="0"/>
              <a:t>(1-11 </a:t>
            </a:r>
            <a:r>
              <a:rPr lang="ru-RU" sz="1600" dirty="0" err="1" smtClean="0"/>
              <a:t>кл</a:t>
            </a:r>
            <a:r>
              <a:rPr lang="ru-RU" sz="1600" dirty="0" smtClean="0"/>
              <a:t>. )</a:t>
            </a:r>
            <a:endParaRPr lang="ru-RU" sz="1600" dirty="0"/>
          </a:p>
          <a:p>
            <a:r>
              <a:rPr lang="ru-RU" sz="1600" dirty="0"/>
              <a:t>Занятия обучающихся с педагогами, сопровождающими проектно-исследовательскую деятельность </a:t>
            </a:r>
          </a:p>
          <a:p>
            <a:r>
              <a:rPr lang="ru-RU" sz="1600" dirty="0"/>
              <a:t>Занятия, направленные на удовлетворение </a:t>
            </a:r>
            <a:r>
              <a:rPr lang="ru-RU" sz="1600" dirty="0" err="1"/>
              <a:t>профориентационных</a:t>
            </a:r>
            <a:r>
              <a:rPr lang="ru-RU" sz="1600" dirty="0"/>
              <a:t> интересов и потребностей обучающихся (в том числе основы предпринимательства) </a:t>
            </a:r>
          </a:p>
          <a:p>
            <a:r>
              <a:rPr lang="ru-RU" sz="1600" dirty="0"/>
              <a:t>Образовательный курс </a:t>
            </a:r>
            <a:r>
              <a:rPr lang="ru-RU" sz="1600" b="1" dirty="0"/>
              <a:t>«Россия – моя история</a:t>
            </a:r>
            <a:r>
              <a:rPr lang="ru-RU" sz="1600" b="1" dirty="0" smtClean="0"/>
              <a:t>» (10-11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), </a:t>
            </a:r>
            <a:r>
              <a:rPr lang="ru-RU" sz="1600" b="1" dirty="0"/>
              <a:t>«Россия-мои горизонты</a:t>
            </a:r>
            <a:r>
              <a:rPr lang="ru-RU" sz="1600" b="1" dirty="0" smtClean="0"/>
              <a:t>» (6-11 </a:t>
            </a:r>
            <a:r>
              <a:rPr lang="ru-RU" sz="1600" b="1" dirty="0" err="1" smtClean="0"/>
              <a:t>кл</a:t>
            </a:r>
            <a:r>
              <a:rPr lang="ru-RU" sz="1600" b="1" dirty="0" smtClean="0"/>
              <a:t>)</a:t>
            </a:r>
            <a:endParaRPr lang="ru-RU" sz="1600" b="1" dirty="0"/>
          </a:p>
          <a:p>
            <a:r>
              <a:rPr lang="ru-RU" sz="1600" dirty="0"/>
              <a:t>Занятия по формированию функциональной грамотности </a:t>
            </a:r>
          </a:p>
          <a:p>
            <a:r>
              <a:rPr lang="ru-RU" sz="1600" dirty="0" smtClean="0"/>
              <a:t>Занятия в поддержку детских объединениях школьников с ярко выраженной лидерской позицией;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 «Разговор о важном» 1-11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4168805"/>
          </a:xfrm>
        </p:spPr>
        <p:txBody>
          <a:bodyPr>
            <a:normAutofit/>
          </a:bodyPr>
          <a:lstStyle/>
          <a:p>
            <a:r>
              <a:rPr lang="ru-RU" dirty="0" smtClean="0"/>
              <a:t>«Россия – взгляд в будущее»</a:t>
            </a:r>
          </a:p>
          <a:p>
            <a:r>
              <a:rPr lang="ru-RU" dirty="0" smtClean="0"/>
              <a:t> «О взаимоотношениях в семье»</a:t>
            </a:r>
          </a:p>
          <a:p>
            <a:r>
              <a:rPr lang="ru-RU" dirty="0" smtClean="0"/>
              <a:t>  «Что такое Родина?»</a:t>
            </a:r>
          </a:p>
          <a:p>
            <a:r>
              <a:rPr lang="ru-RU" dirty="0" smtClean="0"/>
              <a:t>   « Мы вместе»</a:t>
            </a:r>
          </a:p>
          <a:p>
            <a:r>
              <a:rPr lang="ru-RU" dirty="0" smtClean="0"/>
              <a:t>   « Главный закон страны»</a:t>
            </a:r>
          </a:p>
          <a:p>
            <a:r>
              <a:rPr lang="ru-RU" dirty="0" smtClean="0"/>
              <a:t>    « Герои нашего времени»</a:t>
            </a:r>
          </a:p>
          <a:p>
            <a:r>
              <a:rPr lang="ru-RU" dirty="0" smtClean="0"/>
              <a:t>   « Новогодние семейные традиции разных народов России»</a:t>
            </a:r>
          </a:p>
          <a:p>
            <a:pPr lvl="0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Внеурочная деятельность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84784"/>
            <a:ext cx="3995936" cy="4556577"/>
          </a:xfrm>
        </p:spPr>
        <p:txBody>
          <a:bodyPr>
            <a:normAutofit/>
          </a:bodyPr>
          <a:lstStyle/>
          <a:p>
            <a:r>
              <a:rPr lang="ru-RU" dirty="0" smtClean="0"/>
              <a:t>ВД «Орлята России» 1, 2 а, 2 б </a:t>
            </a:r>
            <a:r>
              <a:rPr lang="ru-RU" dirty="0" err="1" smtClean="0"/>
              <a:t>кл</a:t>
            </a:r>
            <a:r>
              <a:rPr lang="ru-RU" dirty="0" smtClean="0"/>
              <a:t>. 5 </a:t>
            </a:r>
            <a:r>
              <a:rPr lang="ru-RU" dirty="0"/>
              <a:t>декабря 2023 года </a:t>
            </a:r>
            <a:r>
              <a:rPr lang="ru-RU" dirty="0" smtClean="0"/>
              <a:t>приняли </a:t>
            </a:r>
            <a:r>
              <a:rPr lang="ru-RU" dirty="0"/>
              <a:t>в ряды орлят России. Ученикам были вручены значки и сумки с логотипом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1270000"/>
            <a:ext cx="5040560" cy="316835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41687"/>
            <a:ext cx="4959945" cy="27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2840" cy="792088"/>
          </a:xfrm>
        </p:spPr>
        <p:txBody>
          <a:bodyPr>
            <a:normAutofit fontScale="90000"/>
          </a:bodyPr>
          <a:lstStyle/>
          <a:p>
            <a:r>
              <a:rPr lang="ru-RU" altLang="ru-RU" b="1" dirty="0"/>
              <a:t>Модуль ШЛ «Зеленый патруль»</a:t>
            </a:r>
            <a:br>
              <a:rPr lang="ru-RU" altLang="ru-RU" b="1" dirty="0"/>
            </a:br>
            <a:r>
              <a:rPr lang="ru-RU" altLang="ru-RU" b="1" dirty="0"/>
              <a:t> Экологическое направление. </a:t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4844609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Акция «Покорми птиц зимой!» «Птицы наши друзья»</a:t>
            </a:r>
            <a:r>
              <a:rPr lang="ru-RU" b="1" dirty="0" smtClean="0"/>
              <a:t> 12 ноября в 3 </a:t>
            </a:r>
            <a:r>
              <a:rPr lang="ru-RU" b="1" dirty="0" err="1" smtClean="0"/>
              <a:t>кл</a:t>
            </a:r>
            <a:r>
              <a:rPr lang="ru-RU" b="1" dirty="0" smtClean="0"/>
              <a:t>.  Прошел Синичкин день</a:t>
            </a:r>
            <a:endParaRPr lang="ru-RU" dirty="0" smtClean="0"/>
          </a:p>
          <a:p>
            <a:r>
              <a:rPr lang="ru-RU" dirty="0" smtClean="0"/>
              <a:t>Провели мероприятие в своем классе. Сходили в гости к ребятам 2 класса и рассказали о дне, когда люди нашей страны готовятся к встрече перелетных, зимующих птиц в нашей стране. Договорились с ребятами кормить птиц полезным кормом. </a:t>
            </a:r>
          </a:p>
          <a:p>
            <a:r>
              <a:rPr lang="ru-RU" dirty="0"/>
              <a:t>В рамках проекта «Красная книга Омской области» ребята </a:t>
            </a:r>
            <a:r>
              <a:rPr lang="ru-RU" dirty="0" smtClean="0"/>
              <a:t>2 б </a:t>
            </a:r>
            <a:r>
              <a:rPr lang="ru-RU" dirty="0" err="1" smtClean="0"/>
              <a:t>кл</a:t>
            </a:r>
            <a:r>
              <a:rPr lang="ru-RU" dirty="0" smtClean="0"/>
              <a:t>. приготовили </a:t>
            </a:r>
            <a:r>
              <a:rPr lang="ru-RU" dirty="0"/>
              <a:t>карточки с информацией о </a:t>
            </a:r>
            <a:r>
              <a:rPr lang="ru-RU" dirty="0" err="1"/>
              <a:t>краснокнижных</a:t>
            </a:r>
            <a:r>
              <a:rPr lang="ru-RU" dirty="0"/>
              <a:t> животных Омской области и разместили их в специальных конвертах, которые будут пополнять в течении года.</a:t>
            </a:r>
          </a:p>
          <a:p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3960440" cy="470059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Награждены по итогам деятельности за 2023 год. Награждены благодарственным  письмом. Команда 9 –х </a:t>
            </a:r>
            <a:r>
              <a:rPr lang="ru-RU" dirty="0" err="1" smtClean="0"/>
              <a:t>кл</a:t>
            </a:r>
            <a:r>
              <a:rPr lang="ru-RU" dirty="0" smtClean="0"/>
              <a:t> ШЛ «Зеленый патруль» заняли 2 место в экологической викторине.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767" y="3284984"/>
            <a:ext cx="4257675" cy="3192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02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073008" cy="1669752"/>
          </a:xfrm>
        </p:spPr>
        <p:txBody>
          <a:bodyPr>
            <a:normAutofit/>
          </a:bodyPr>
          <a:lstStyle/>
          <a:p>
            <a:r>
              <a:rPr lang="ru-RU" altLang="ru-RU" b="1" dirty="0"/>
              <a:t>Модуль ШЛ «Зеленый патруль»</a:t>
            </a:r>
            <a:br>
              <a:rPr lang="ru-RU" altLang="ru-RU" b="1" dirty="0"/>
            </a:br>
            <a:r>
              <a:rPr lang="ru-RU" altLang="ru-RU" b="1" dirty="0"/>
              <a:t> Экологическое направление.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1772816"/>
            <a:ext cx="4735244" cy="426854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Школьное лесничество «Зеленый патруль» МБОУ «</a:t>
            </a:r>
            <a:r>
              <a:rPr lang="ru-RU" b="1" dirty="0" err="1"/>
              <a:t>Черлакская</a:t>
            </a:r>
            <a:r>
              <a:rPr lang="ru-RU" b="1" dirty="0"/>
              <a:t> гимназия»  предлагает всем неравнодушным людям, принять участие в экологической акции «Живи, елочка!»</a:t>
            </a:r>
            <a:endParaRPr lang="ru-RU" dirty="0"/>
          </a:p>
          <a:p>
            <a:r>
              <a:rPr lang="ru-RU" b="1" dirty="0"/>
              <a:t>Цель акции</a:t>
            </a:r>
            <a:r>
              <a:rPr lang="ru-RU" dirty="0"/>
              <a:t> ‒ привлечение внимания общественности, детей, подростков и их родителей к проблеме несанкционированной вырубки хвойных деревьев в предновогодний период, формирование экологической культуры, бережного отношения и сохранения природы родного края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Ребята ШЛ «Зеленый патруль» распространяли листовки «Елочка, живи»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 descr="C:\Users\Лариса\Desktop\Елочка Живи картинка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87688" cy="225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15" y="3907089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368152"/>
          </a:xfrm>
        </p:spPr>
        <p:txBody>
          <a:bodyPr/>
          <a:lstStyle/>
          <a:p>
            <a:r>
              <a:rPr lang="ru-RU" dirty="0" smtClean="0"/>
              <a:t>Модуль «Урочная деятельность»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9" y="1052736"/>
            <a:ext cx="432048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воспитательного потенциала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максимальное использование воспитательных возможностей содержания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1-4 классов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на образовательном портале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МетаШкола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Принимает участие в дистанционных образовательных марафонах.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интеллектуальных турнирах «Что? Где? Когда» , «Функциональная грамотность» 4-11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0" descr="C:\Documents and Settings\User\Рабочий стол\докум телеф\март\20220314_123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173" y="4005064"/>
            <a:ext cx="442572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176" y="908720"/>
            <a:ext cx="4389721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649072" cy="1930400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Модуль ШЛ «Зеленый патруль»</a:t>
            </a:r>
            <a:br>
              <a:rPr lang="ru-RU" altLang="ru-RU" sz="3200" b="1" dirty="0"/>
            </a:br>
            <a:r>
              <a:rPr lang="ru-RU" sz="3200" b="1" dirty="0" smtClean="0"/>
              <a:t>Ежегодно </a:t>
            </a:r>
            <a:r>
              <a:rPr lang="ru-RU" sz="3200" b="1" dirty="0"/>
              <a:t>5 декабря в России отмечается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День </a:t>
            </a:r>
            <a:r>
              <a:rPr lang="ru-RU" sz="3200" b="1" dirty="0"/>
              <a:t>добровольца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286250" cy="5195447"/>
          </a:xfrm>
        </p:spPr>
        <p:txBody>
          <a:bodyPr>
            <a:normAutofit/>
          </a:bodyPr>
          <a:lstStyle/>
          <a:p>
            <a:r>
              <a:rPr lang="ru-RU" dirty="0" smtClean="0"/>
              <a:t>ШЛ «Зеленый патруль», и обучающиеся 1-4 классов под </a:t>
            </a:r>
            <a:r>
              <a:rPr lang="ru-RU" dirty="0"/>
              <a:t>руководством советника директора по воспитанию Драгун Владлены Владимировны и </a:t>
            </a:r>
            <a:r>
              <a:rPr lang="ru-RU" dirty="0" smtClean="0"/>
              <a:t>руководителя ШЛ, зам директора по ВР </a:t>
            </a:r>
            <a:r>
              <a:rPr lang="ru-RU" dirty="0" err="1" smtClean="0"/>
              <a:t>Ецловой</a:t>
            </a:r>
            <a:r>
              <a:rPr lang="ru-RU" dirty="0" smtClean="0"/>
              <a:t> </a:t>
            </a:r>
            <a:r>
              <a:rPr lang="ru-RU" dirty="0"/>
              <a:t>Ларисы Александровны провели волонтёрскую акцию: в преддверии надвигающихся на Омскую область аномальных морозов, ребята и наставники позаботились о тех, кому в морозы, снегопады и холода очень трудно добыть себе еду - о птицах</a:t>
            </a:r>
            <a:r>
              <a:rPr lang="ru-RU" dirty="0" smtClean="0"/>
              <a:t>. На территории гимназии было развешано более 30 кормушек.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674" y="1124744"/>
            <a:ext cx="4590321" cy="273630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0" y="4027376"/>
            <a:ext cx="485775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4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Внеурочная деятельность. Соревнования по шахматам и шашкам. Деятельность клуба «Белая ладья» рук. Наумов В Т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518197" cy="46285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декабря 2023 г. состоялся традиционный новогодний турнир по шахматам  для 7-11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Участниками турнира были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Куксин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Егор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Казыдуб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Федор.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Куксин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Егор занял 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место.Муниципальный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открытый турнир по шашкам среди 5-6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Герус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Марк -1 место, среди 7-11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Куксин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Егор -2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мсето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-3 место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052736"/>
            <a:ext cx="2610290" cy="348038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933056"/>
            <a:ext cx="3542260" cy="265669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124744"/>
            <a:ext cx="2573498" cy="343133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8210872" cy="1813768"/>
          </a:xfrm>
        </p:spPr>
        <p:txBody>
          <a:bodyPr/>
          <a:lstStyle/>
          <a:p>
            <a:r>
              <a:rPr lang="ru-RU" dirty="0" smtClean="0"/>
              <a:t>Модуль «Внеурочная деятельность» </a:t>
            </a:r>
            <a:br>
              <a:rPr lang="ru-RU" dirty="0" smtClean="0"/>
            </a:br>
            <a:r>
              <a:rPr lang="ru-RU" dirty="0" smtClean="0"/>
              <a:t>патриотическое воспитание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374181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Ребятам </a:t>
            </a:r>
            <a:r>
              <a:rPr lang="ru-RU" dirty="0" smtClean="0"/>
              <a:t>4 класса посетили рассказали </a:t>
            </a:r>
            <a:r>
              <a:rPr lang="ru-RU" dirty="0"/>
              <a:t>о традициях на Руси. Дети приняли участие в веселых эстафетах с предметами быта русской избы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Участие в акции «Письмо солдату» 4-5, 7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Мини-проект 4 </a:t>
            </a:r>
            <a:r>
              <a:rPr lang="ru-RU" dirty="0" err="1"/>
              <a:t>кл</a:t>
            </a:r>
            <a:r>
              <a:rPr lang="ru-RU" dirty="0"/>
              <a:t>. «Патриотический уголок «Государственные символы страны» Еженедельно проходят рабочие линейке с торжественным звучанием гимна Российской Федерации и подъёмом флага РФ лучшими учениками гимназии- победителями конкурсов и олимпиад.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76464" cy="263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864" y="4089569"/>
            <a:ext cx="4800600" cy="266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942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853" y="300728"/>
            <a:ext cx="8653982" cy="154409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Инвариативный</a:t>
            </a:r>
            <a:r>
              <a:rPr lang="ru-RU" sz="2400" dirty="0" smtClean="0"/>
              <a:t> модуль Профориентация. Всероссийский проект «Билет в будущее» «</a:t>
            </a:r>
            <a:r>
              <a:rPr lang="ru-RU" sz="2400" dirty="0" err="1" smtClean="0"/>
              <a:t>Профориентационный</a:t>
            </a:r>
            <a:r>
              <a:rPr lang="ru-RU" sz="2400" dirty="0" smtClean="0"/>
              <a:t> вектор»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27584" y="1268760"/>
            <a:ext cx="3816424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Участие в профессиональных пробах, Дне открытых дверей. (Вузы г. Омска) </a:t>
            </a:r>
          </a:p>
          <a:p>
            <a:r>
              <a:rPr lang="ru-RU" dirty="0" smtClean="0"/>
              <a:t>Реализация программы по профориентации  в рамках внеурочной деятельности ( </a:t>
            </a:r>
            <a:r>
              <a:rPr lang="ru-RU" dirty="0" err="1" smtClean="0"/>
              <a:t>Радюк</a:t>
            </a:r>
            <a:r>
              <a:rPr lang="ru-RU" dirty="0" smtClean="0"/>
              <a:t> Л.П.)</a:t>
            </a:r>
          </a:p>
          <a:p>
            <a:r>
              <a:rPr lang="ru-RU" dirty="0"/>
              <a:t>Просмотр специальных мультсериалов «</a:t>
            </a:r>
            <a:r>
              <a:rPr lang="ru-RU" dirty="0" err="1"/>
              <a:t>Навигатум</a:t>
            </a:r>
            <a:r>
              <a:rPr lang="ru-RU" dirty="0"/>
              <a:t>: Калейдоскоп профессий</a:t>
            </a:r>
            <a:r>
              <a:rPr lang="ru-RU" dirty="0" smtClean="0"/>
              <a:t>» 2 а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74516"/>
            <a:ext cx="3814935" cy="28666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2935" y="2064676"/>
            <a:ext cx="3088110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452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9937104" cy="18137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Всероссийский проект «Россия мои горизонты»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3088109" cy="55892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рамках внеурочной деятельности «Россия мои горизонты проведены </a:t>
            </a:r>
            <a:r>
              <a:rPr lang="ru-RU" b="1" dirty="0"/>
              <a:t>занятия по </a:t>
            </a:r>
            <a:r>
              <a:rPr lang="ru-RU" b="1" dirty="0" smtClean="0"/>
              <a:t>темам»:</a:t>
            </a:r>
          </a:p>
          <a:p>
            <a:r>
              <a:rPr lang="ru-RU" dirty="0" smtClean="0"/>
              <a:t> </a:t>
            </a:r>
            <a:r>
              <a:rPr lang="ru-RU" dirty="0"/>
              <a:t>«Россия цифровая: узнаю о достижениях страны в области цифровых технологий»</a:t>
            </a:r>
          </a:p>
          <a:p>
            <a:r>
              <a:rPr lang="ru-RU" dirty="0"/>
              <a:t>Занятие – </a:t>
            </a:r>
            <a:r>
              <a:rPr lang="ru-RU" dirty="0" err="1"/>
              <a:t>профпроба</a:t>
            </a:r>
            <a:r>
              <a:rPr lang="ru-RU" dirty="0"/>
              <a:t> «Пробую себя в области цифровых технологий»</a:t>
            </a:r>
          </a:p>
          <a:p>
            <a:r>
              <a:rPr lang="ru-RU" dirty="0" err="1"/>
              <a:t>Профориентационное</a:t>
            </a:r>
            <a:r>
              <a:rPr lang="ru-RU" dirty="0"/>
              <a:t> занятие «Россия инженерная»</a:t>
            </a:r>
          </a:p>
          <a:p>
            <a:r>
              <a:rPr lang="ru-RU" dirty="0" err="1"/>
              <a:t>Профориентационное</a:t>
            </a:r>
            <a:r>
              <a:rPr lang="ru-RU" dirty="0"/>
              <a:t> занятие «Государственное управление и общественная безопасность» </a:t>
            </a:r>
          </a:p>
          <a:p>
            <a:r>
              <a:rPr lang="ru-RU" dirty="0"/>
              <a:t> </a:t>
            </a:r>
            <a:r>
              <a:rPr lang="ru-RU" dirty="0" err="1"/>
              <a:t>Профориентационное</a:t>
            </a:r>
            <a:r>
              <a:rPr lang="ru-RU" dirty="0"/>
              <a:t> занятие «Россия мощная (энергетика): узнаю о профессиях и достижениях  в сфере топливно-энергетического комплекса (ТЭК)».</a:t>
            </a:r>
          </a:p>
          <a:p>
            <a:r>
              <a:rPr lang="ru-RU" dirty="0"/>
              <a:t> </a:t>
            </a:r>
            <a:r>
              <a:rPr lang="ru-RU" dirty="0" err="1"/>
              <a:t>Профориентационное</a:t>
            </a:r>
            <a:r>
              <a:rPr lang="ru-RU" dirty="0"/>
              <a:t> занятие-рефлексия  «Моя страна — мои достижения — моё будущее».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1628800"/>
            <a:ext cx="4519220" cy="44125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Участие в проекте «Билет в будущее»  </a:t>
            </a:r>
            <a:r>
              <a:rPr lang="ru-RU" dirty="0" smtClean="0"/>
              <a:t>6-11 </a:t>
            </a:r>
            <a:r>
              <a:rPr lang="ru-RU" dirty="0" err="1"/>
              <a:t>кл</a:t>
            </a:r>
            <a:r>
              <a:rPr lang="ru-RU" dirty="0"/>
              <a:t>. Каждый четверг проходят классные часы </a:t>
            </a:r>
            <a:r>
              <a:rPr lang="ru-RU" b="1" dirty="0"/>
              <a:t>«Россия- мои горизонты</a:t>
            </a:r>
            <a:r>
              <a:rPr lang="ru-RU" dirty="0"/>
              <a:t>», используются методические материалы, видео фильмы, происходит знакомство с профессиями, ребята проходят диагностики, в рамках данного проекта. </a:t>
            </a:r>
          </a:p>
          <a:p>
            <a:endParaRPr lang="ru-RU" dirty="0"/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57" y="3281811"/>
            <a:ext cx="3672408" cy="27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9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smtClean="0"/>
              <a:t>Спортивно – массовая работа</a:t>
            </a:r>
            <a:r>
              <a:rPr lang="ru-RU" altLang="ru-RU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836712"/>
            <a:ext cx="5508104" cy="59046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школьного спортивного клуба «Олимпийский резерв».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принимали участие в районных соревнованиях: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стрельбе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Растрепенин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Глеб,  Данильченко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Мецлер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СОРЕВНОВАНИЯ ПО БАСКТБОЛУ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юноши (10- 11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-место, ФИНАЛ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ВОЛЕЙБОЛ среди 6-11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7 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9а-9б волейбол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9а 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5-6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пионербол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6 класс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0152" y="3287306"/>
            <a:ext cx="3096344" cy="4128458"/>
          </a:xfrm>
        </p:spPr>
      </p:pic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908" y="692696"/>
            <a:ext cx="3458845" cy="2594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программы «Твой выбор –здоровье»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60589"/>
            <a:ext cx="3888432" cy="3880772"/>
          </a:xfrm>
        </p:spPr>
        <p:txBody>
          <a:bodyPr/>
          <a:lstStyle/>
          <a:p>
            <a:r>
              <a:rPr lang="ru-RU" dirty="0"/>
              <a:t>4 декабря для ребят 1 и 2 «А» класса провела «Весёлые старты». Ребята разбились на 3 команды и соревновались между собой. </a:t>
            </a:r>
          </a:p>
          <a:p>
            <a:r>
              <a:rPr lang="ru-RU" dirty="0" err="1" smtClean="0"/>
              <a:t>Ч.о</a:t>
            </a:r>
            <a:r>
              <a:rPr lang="ru-RU" dirty="0" smtClean="0"/>
              <a:t>. «Здоровое питание» 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/>
              <a:t>Беседа </a:t>
            </a:r>
            <a:r>
              <a:rPr lang="ru-RU" dirty="0" smtClean="0"/>
              <a:t>«Профилактика </a:t>
            </a:r>
            <a:r>
              <a:rPr lang="ru-RU" dirty="0"/>
              <a:t>здорового образа жизни «2б, 5, 8,4 ,7 </a:t>
            </a:r>
            <a:r>
              <a:rPr lang="ru-RU" dirty="0" err="1" smtClean="0"/>
              <a:t>кл</a:t>
            </a:r>
            <a:r>
              <a:rPr lang="ru-RU" dirty="0" smtClean="0"/>
              <a:t>., в рамках занятий ВД (</a:t>
            </a:r>
            <a:r>
              <a:rPr lang="ru-RU" dirty="0" err="1" smtClean="0"/>
              <a:t>Цверкунова</a:t>
            </a:r>
            <a:r>
              <a:rPr lang="ru-RU" dirty="0" smtClean="0"/>
              <a:t> К.А)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 descr="C:\Users\Вера\Desktop\фото для отчета\IMG_20231204_114020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3144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66856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программы «Твой выбор –здоровье». «Антинаркотическая акция»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160590"/>
            <a:ext cx="4248472" cy="388077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Встреча с педиатром </a:t>
            </a:r>
            <a:r>
              <a:rPr lang="ru-RU" sz="2000" dirty="0" err="1" smtClean="0"/>
              <a:t>Кузыр</a:t>
            </a:r>
            <a:r>
              <a:rPr lang="ru-RU" sz="2000" dirty="0" smtClean="0"/>
              <a:t> Диной </a:t>
            </a:r>
            <a:r>
              <a:rPr lang="ru-RU" sz="2000" dirty="0" err="1" smtClean="0"/>
              <a:t>Кильмжановной</a:t>
            </a:r>
            <a:r>
              <a:rPr lang="ru-RU" sz="2000" dirty="0" smtClean="0"/>
              <a:t> «Профилактика вреда курения </a:t>
            </a:r>
            <a:r>
              <a:rPr lang="ru-RU" sz="2000" dirty="0" err="1" smtClean="0"/>
              <a:t>вейпов</a:t>
            </a:r>
            <a:r>
              <a:rPr lang="ru-RU" sz="2000" dirty="0" smtClean="0"/>
              <a:t>» для обучающихся 6-8 </a:t>
            </a:r>
            <a:r>
              <a:rPr lang="ru-RU" sz="2000" dirty="0" err="1" smtClean="0"/>
              <a:t>кл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Обсуждались вопросы здорового образа жизни, приводились примеры, факты вреда наркотических средств на организм человека.</a:t>
            </a:r>
          </a:p>
          <a:p>
            <a:r>
              <a:rPr lang="ru-RU" sz="2000" dirty="0" smtClean="0"/>
              <a:t>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36504" cy="3764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Трудовое воспитание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536" y="1772816"/>
            <a:ext cx="7776864" cy="426920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0"/>
            <a:r>
              <a:rPr lang="ru-RU" b="1" dirty="0"/>
              <a:t>трудового воспитания</a:t>
            </a:r>
            <a:r>
              <a:rPr lang="ru-RU" dirty="0"/>
              <a:t>, основанного на воспитании уважения к труду, трудящимся, результатам труда (своего и других людей), ориентации на трудовую деятельность, получение профессии, личностное самовыражение в продуктивном, нравственно достойном труде в российском обществе, достижение выдающихся результатов в профессиональной </a:t>
            </a:r>
            <a:r>
              <a:rPr lang="ru-RU" dirty="0" smtClean="0"/>
              <a:t>деятельности.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рамках этого направления в </a:t>
            </a:r>
            <a:r>
              <a:rPr lang="ru-RU" dirty="0" smtClean="0"/>
              <a:t>классах </a:t>
            </a:r>
            <a:r>
              <a:rPr lang="ru-RU" dirty="0"/>
              <a:t>организовано </a:t>
            </a:r>
            <a:r>
              <a:rPr lang="ru-RU" dirty="0" smtClean="0"/>
              <a:t>дежурство по классам, </a:t>
            </a:r>
            <a:r>
              <a:rPr lang="ru-RU" dirty="0"/>
              <a:t>ребята </a:t>
            </a:r>
            <a:r>
              <a:rPr lang="ru-RU" dirty="0" smtClean="0"/>
              <a:t>проводят генеральные уборки  (по окончанию четверти), </a:t>
            </a:r>
            <a:r>
              <a:rPr lang="ru-RU" dirty="0"/>
              <a:t>ухаживают за комнатными </a:t>
            </a:r>
            <a:r>
              <a:rPr lang="ru-RU" dirty="0" smtClean="0"/>
              <a:t>цветами. </a:t>
            </a:r>
            <a:r>
              <a:rPr lang="ru-RU" dirty="0"/>
              <a:t>Следят за сохранностью школьного имущества.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710326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06489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Мероприятия, в рамках деятельности советника директора по воспитанию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446189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период второй четверти были проведены тематические мероприятия, посвященные следующим памятным датам:</a:t>
            </a:r>
          </a:p>
          <a:p>
            <a:r>
              <a:rPr lang="ru-RU" dirty="0"/>
              <a:t>- 20 ноября - День начала Нюрнбергского процесса;</a:t>
            </a:r>
          </a:p>
          <a:p>
            <a:r>
              <a:rPr lang="ru-RU" dirty="0"/>
              <a:t>- 26 ноября - День матери России;</a:t>
            </a:r>
          </a:p>
          <a:p>
            <a:r>
              <a:rPr lang="ru-RU" dirty="0"/>
              <a:t>- 30 ноября - День Государственного герба Российской Федерации;</a:t>
            </a:r>
          </a:p>
          <a:p>
            <a:r>
              <a:rPr lang="ru-RU" dirty="0"/>
              <a:t>- 3 декабря - День неизвестного солдата;</a:t>
            </a:r>
          </a:p>
          <a:p>
            <a:r>
              <a:rPr lang="ru-RU" dirty="0"/>
              <a:t>- 3 декабря - Международный день инвалидов;</a:t>
            </a:r>
          </a:p>
          <a:p>
            <a:r>
              <a:rPr lang="ru-RU" dirty="0"/>
              <a:t>- 5 декабря - День добровольца (волонтера) в России;</a:t>
            </a:r>
          </a:p>
          <a:p>
            <a:r>
              <a:rPr lang="ru-RU" dirty="0"/>
              <a:t>- 8 декабря - Международный день художника;</a:t>
            </a:r>
          </a:p>
          <a:p>
            <a:r>
              <a:rPr lang="ru-RU" dirty="0"/>
              <a:t>- 9 декабря -  День Героев Отечества;</a:t>
            </a:r>
          </a:p>
          <a:p>
            <a:r>
              <a:rPr lang="ru-RU" dirty="0"/>
              <a:t>- 10 декабря -День прав человека;</a:t>
            </a:r>
          </a:p>
          <a:p>
            <a:r>
              <a:rPr lang="ru-RU" dirty="0"/>
              <a:t>- 12 декабря - День Конституции Российской Федерации;</a:t>
            </a:r>
          </a:p>
          <a:p>
            <a:r>
              <a:rPr lang="ru-RU" dirty="0"/>
              <a:t>- 25 декабря - День принятия Федеральных конституционных законов о Государственных символах Российской Федерации.</a:t>
            </a:r>
          </a:p>
        </p:txBody>
      </p:sp>
      <p:pic>
        <p:nvPicPr>
          <p:cNvPr id="6" name="Объект 5" descr="C:\Users\учитель\Downloads\photo_5251544834982926088_y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198843" cy="448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\Downloads\photo_5251544834982926086_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349" y="3933056"/>
            <a:ext cx="4180052" cy="2822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66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06816" cy="1320800"/>
          </a:xfrm>
        </p:spPr>
        <p:txBody>
          <a:bodyPr/>
          <a:lstStyle/>
          <a:p>
            <a:r>
              <a:rPr lang="ru-RU" dirty="0" smtClean="0"/>
              <a:t>Модуль «Урочная деятельность»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921" y="1544691"/>
            <a:ext cx="3816424" cy="555671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уроков окружающий мир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проекты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б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«Моя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родина» и «Красная книга Омской области».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проектов дети познакомились с историей поселка и г. Омска, с флорой и фауной Омской области, а так же создали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(постарались создать) «Красная книга Омской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2 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о братьях наших меньших». Каждый ученик взял в библиотеке книжку писателя – натуралиста и читал в течение 4 дней. Затем презентовал её перед классом. Называл автора, жанр прочитанного, тему и основную мысль прочитанного.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544" y="1270000"/>
            <a:ext cx="3540125" cy="1656184"/>
          </a:xfrm>
          <a:prstGeom prst="rect">
            <a:avLst/>
          </a:prstGeom>
          <a:noFill/>
        </p:spPr>
      </p:pic>
      <p:pic>
        <p:nvPicPr>
          <p:cNvPr id="7" name="Рисунок 6" descr="C:\Users\Вера\Desktop\фото для отчета\IMG_20231205_1128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45" y="2682547"/>
            <a:ext cx="2199005" cy="293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49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 советником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6512" y="1484784"/>
            <a:ext cx="3734221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рамках </a:t>
            </a:r>
            <a:r>
              <a:rPr lang="ru-RU" dirty="0"/>
              <a:t>региональной акции «День с советником» для обучающихся была проведена лекция </a:t>
            </a:r>
            <a:r>
              <a:rPr lang="ru-RU" b="1" dirty="0"/>
              <a:t>«Омская область: от тайги до степей», </a:t>
            </a:r>
            <a:r>
              <a:rPr lang="ru-RU" dirty="0"/>
              <a:t>которая была представлена в Москве на ВДНХ 17 ноября 2023 года в рамках международной выставки-форума «Россия», а также ( в рамках все  той же региональной акции «День с советником») для обучающихся старшей школы была организована встреча со специалистом по организации работы Российского движения детей и молодежи в Черлакском муниципальном районе. На встрече ребятам рассказали о деятельности «Движения первых» и презентовали проект «Мы-граждане России».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4120551" cy="5472608"/>
          </a:xfrm>
        </p:spPr>
      </p:pic>
    </p:spTree>
    <p:extLst>
      <p:ext uri="{BB962C8B-B14F-4D97-AF65-F5344CB8AC3E}">
        <p14:creationId xmlns:p14="http://schemas.microsoft.com/office/powerpoint/2010/main" val="3952757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Т</a:t>
            </a:r>
            <a:r>
              <a:rPr lang="ru-RU" dirty="0" smtClean="0"/>
              <a:t>оржественное </a:t>
            </a:r>
            <a:r>
              <a:rPr lang="ru-RU" dirty="0"/>
              <a:t>открытие первичного отделения на РДДМ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Линейка, посвященная открытию, прошла торжественно и насыщенно: ребята узнали о движении РДДМ, познакомились с основными направлениями деятельности.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торжественным словом обратились к обучающимся директор школы </a:t>
            </a:r>
            <a:r>
              <a:rPr lang="ru-RU" dirty="0" err="1"/>
              <a:t>Тунда</a:t>
            </a:r>
            <a:r>
              <a:rPr lang="ru-RU" dirty="0"/>
              <a:t> Елена Николаевна и специалист по организации работы Российского Движения Детей и Молодёжи в Черлакском муниципальном районе </a:t>
            </a:r>
            <a:r>
              <a:rPr lang="ru-RU" dirty="0" err="1"/>
              <a:t>Фаустова</a:t>
            </a:r>
            <a:r>
              <a:rPr lang="ru-RU" dirty="0"/>
              <a:t> Ольга </a:t>
            </a:r>
            <a:r>
              <a:rPr lang="ru-RU" dirty="0" err="1"/>
              <a:t>Александровна.Они</a:t>
            </a:r>
            <a:r>
              <a:rPr lang="ru-RU" dirty="0"/>
              <a:t> поздравили ребят со значимым событием и пожелали всем успехов в освоении новых проектов, творческих идей и интересных открытий</a:t>
            </a:r>
          </a:p>
        </p:txBody>
      </p:sp>
      <p:pic>
        <p:nvPicPr>
          <p:cNvPr id="5" name="Объект 4" descr="C:\Users\учитель\Downloads\photo_5251544834982926083_y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572000" cy="294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ownloads\photo_5251544834982926084_y (2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2" b="-1216"/>
          <a:stretch/>
        </p:blipFill>
        <p:spPr bwMode="auto">
          <a:xfrm>
            <a:off x="3923928" y="3573016"/>
            <a:ext cx="5112568" cy="3189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70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ДОО «МИД»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0888"/>
            <a:ext cx="3825426" cy="288032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437520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ДОО «МИД» (Федоренко М. </a:t>
            </a:r>
            <a:r>
              <a:rPr lang="ru-RU" dirty="0" err="1" smtClean="0"/>
              <a:t>Панькина</a:t>
            </a:r>
            <a:r>
              <a:rPr lang="ru-RU" dirty="0" smtClean="0"/>
              <a:t> П. </a:t>
            </a:r>
            <a:r>
              <a:rPr lang="ru-RU" dirty="0" err="1" smtClean="0"/>
              <a:t>Казыдуб</a:t>
            </a:r>
            <a:r>
              <a:rPr lang="ru-RU" dirty="0" smtClean="0"/>
              <a:t> Ф, Вяткин Ю) приняла участие в 1 этапе конкурса «Лидер 21 века» </a:t>
            </a:r>
          </a:p>
          <a:p>
            <a:r>
              <a:rPr lang="ru-RU" dirty="0" smtClean="0"/>
              <a:t>Федоренко Маша –лидер ДОО «МИД» приняла участие  и заняла 3 место в муниципальном этапе, в дальнейшем она будет участвовать в следующих этапах конкурса. </a:t>
            </a:r>
          </a:p>
          <a:p>
            <a:r>
              <a:rPr lang="ru-RU" dirty="0" smtClean="0"/>
              <a:t> лидерская группа ДОО «МИД» участвует во Всероссийском конкурсе »Территория </a:t>
            </a:r>
            <a:r>
              <a:rPr lang="ru-RU" dirty="0" err="1" smtClean="0"/>
              <a:t>УСпеха</a:t>
            </a:r>
            <a:r>
              <a:rPr lang="ru-RU" dirty="0" smtClean="0"/>
              <a:t>» , прошла регистрацию и удачно выполнила первое задание «Визитка» (рук. </a:t>
            </a:r>
            <a:r>
              <a:rPr lang="ru-RU" dirty="0" err="1" smtClean="0"/>
              <a:t>Ецлова</a:t>
            </a:r>
            <a:r>
              <a:rPr lang="ru-RU" dirty="0" smtClean="0"/>
              <a:t> Л А  Путинцева Г.В)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285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10872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Деятельность ДОО «МИД»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Сбор – старт «Солнечное </a:t>
            </a:r>
            <a:r>
              <a:rPr lang="ru-RU" dirty="0" err="1" smtClean="0"/>
              <a:t>Прииртышье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160590"/>
            <a:ext cx="4536504" cy="42927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22.11.2023 г в МБОУ ДО «Дом детского творчества» состоялся традиционный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- старта «За Родину, добро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справедливость» местной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организации  «Содружество детских объединений Черлакского района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Прииртышье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ДОО «МИД» подготовила и выступила с отчета о деятельности детского объединения за 2022-23 учебный год.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Награждена сертификатом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2197" y="2160588"/>
            <a:ext cx="2922493" cy="3881437"/>
          </a:xfrm>
        </p:spPr>
      </p:pic>
    </p:spTree>
    <p:extLst>
      <p:ext uri="{BB962C8B-B14F-4D97-AF65-F5344CB8AC3E}">
        <p14:creationId xmlns:p14="http://schemas.microsoft.com/office/powerpoint/2010/main" val="4114215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534401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Динамика охвата дополнительным образованием в процентах от предыдущего </a:t>
            </a:r>
            <a:r>
              <a:rPr lang="ru-RU" b="1" dirty="0" smtClean="0"/>
              <a:t>периода в АИС Навигатор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53597"/>
              </p:ext>
            </p:extLst>
          </p:nvPr>
        </p:nvGraphicFramePr>
        <p:xfrm>
          <a:off x="735456" y="2420888"/>
          <a:ext cx="7508952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238">
                  <a:extLst>
                    <a:ext uri="{9D8B030D-6E8A-4147-A177-3AD203B41FA5}">
                      <a16:colId xmlns:a16="http://schemas.microsoft.com/office/drawing/2014/main" xmlns="" val="679806239"/>
                    </a:ext>
                  </a:extLst>
                </a:gridCol>
                <a:gridCol w="1877238">
                  <a:extLst>
                    <a:ext uri="{9D8B030D-6E8A-4147-A177-3AD203B41FA5}">
                      <a16:colId xmlns:a16="http://schemas.microsoft.com/office/drawing/2014/main" xmlns="" val="4196522472"/>
                    </a:ext>
                  </a:extLst>
                </a:gridCol>
                <a:gridCol w="1877238">
                  <a:extLst>
                    <a:ext uri="{9D8B030D-6E8A-4147-A177-3AD203B41FA5}">
                      <a16:colId xmlns:a16="http://schemas.microsoft.com/office/drawing/2014/main" xmlns="" val="2012657144"/>
                    </a:ext>
                  </a:extLst>
                </a:gridCol>
                <a:gridCol w="1877238">
                  <a:extLst>
                    <a:ext uri="{9D8B030D-6E8A-4147-A177-3AD203B41FA5}">
                      <a16:colId xmlns:a16="http://schemas.microsoft.com/office/drawing/2014/main" xmlns="" val="2664968022"/>
                    </a:ext>
                  </a:extLst>
                </a:gridCol>
              </a:tblGrid>
              <a:tr h="15881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spc="0" dirty="0" smtClean="0">
                          <a:effectLst/>
                        </a:rPr>
                        <a:t>2020-2021 гг.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2023-24 </a:t>
                      </a:r>
                    </a:p>
                    <a:p>
                      <a:r>
                        <a:rPr lang="ru-RU" dirty="0" smtClean="0"/>
                        <a:t>(2 чет)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991859"/>
                  </a:ext>
                </a:extLst>
              </a:tr>
              <a:tr h="644087">
                <a:tc>
                  <a:txBody>
                    <a:bodyPr/>
                    <a:lstStyle/>
                    <a:p>
                      <a:r>
                        <a:rPr lang="ru-RU" dirty="0" smtClean="0"/>
                        <a:t>72%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990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065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609600"/>
            <a:ext cx="5904656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XVII </a:t>
            </a:r>
            <a:r>
              <a:rPr lang="ru-RU" b="1" dirty="0"/>
              <a:t>Слёт «Способная и талантливая молодёжь – наше будущее».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2996951"/>
            <a:ext cx="3888432" cy="352839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 </a:t>
            </a:r>
            <a:r>
              <a:rPr lang="ru-RU" b="1" dirty="0"/>
              <a:t>декабря 2023 года в городе Омске в Центре творческого развития и гуманитарного образования прошло грандиозное мероприятие – XVII Слёт «Способная и талантливая молодёжь – наше будущее». Для участия в Слете приглашались ребята из всех районов нашей области, которые в течение двух прошедших лет активно участвовали в региональных конкурсах и занимали в них призовые места.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6632"/>
            <a:ext cx="3674191" cy="2736304"/>
          </a:xfrm>
        </p:spPr>
      </p:pic>
      <p:sp>
        <p:nvSpPr>
          <p:cNvPr id="7" name="Прямоугольник 6"/>
          <p:cNvSpPr/>
          <p:nvPr/>
        </p:nvSpPr>
        <p:spPr>
          <a:xfrm>
            <a:off x="4067944" y="2996951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 рамках кружка «Художественное творчество» ученица 10 класса Бойко Дарья принимала участие в </a:t>
            </a:r>
            <a:r>
              <a:rPr lang="en-US" dirty="0"/>
              <a:t>XVII</a:t>
            </a:r>
            <a:r>
              <a:rPr lang="ru-RU" dirty="0"/>
              <a:t> Областном слете способной и талантливой молодёжи в номинации «изобразительное искусство» и заняла 1 место. </a:t>
            </a:r>
          </a:p>
          <a:p>
            <a:r>
              <a:rPr lang="ru-RU" dirty="0"/>
              <a:t>На муниципальном уровне Бойко Дарья стала стипендиатом главы администрации Черлакского района.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813768"/>
          </a:xfrm>
        </p:spPr>
        <p:txBody>
          <a:bodyPr>
            <a:normAutofit/>
          </a:bodyPr>
          <a:lstStyle/>
          <a:p>
            <a:r>
              <a:rPr lang="ru-RU" b="1" dirty="0"/>
              <a:t>16 декабря 2023 года состоялась финальная часть областного турнира </a:t>
            </a:r>
            <a:r>
              <a:rPr lang="ru-RU" b="1" dirty="0" smtClean="0"/>
              <a:t> «Юных историков»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1" y="1789273"/>
            <a:ext cx="3087688" cy="23117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708920"/>
            <a:ext cx="4320480" cy="3816424"/>
          </a:xfrm>
        </p:spPr>
        <p:txBody>
          <a:bodyPr/>
          <a:lstStyle/>
          <a:p>
            <a:r>
              <a:rPr lang="ru-RU" dirty="0" smtClean="0"/>
              <a:t>По итогам областного турнира «Юных историков» команда гимназии (</a:t>
            </a:r>
            <a:r>
              <a:rPr lang="ru-RU" dirty="0" err="1" smtClean="0"/>
              <a:t>Алеев</a:t>
            </a:r>
            <a:r>
              <a:rPr lang="ru-RU" dirty="0" smtClean="0"/>
              <a:t> В.Довгань А. Калиниченко С. -11 </a:t>
            </a:r>
            <a:r>
              <a:rPr lang="ru-RU" dirty="0" err="1" smtClean="0"/>
              <a:t>кл.Горбачева</a:t>
            </a:r>
            <a:r>
              <a:rPr lang="ru-RU" dirty="0" smtClean="0"/>
              <a:t> Д. </a:t>
            </a:r>
            <a:r>
              <a:rPr lang="ru-RU" dirty="0" err="1" smtClean="0"/>
              <a:t>Полевцова</a:t>
            </a:r>
            <a:r>
              <a:rPr lang="ru-RU" dirty="0" smtClean="0"/>
              <a:t> Л.10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r>
              <a:rPr lang="ru-RU" dirty="0" err="1" smtClean="0"/>
              <a:t>Моторина</a:t>
            </a:r>
            <a:r>
              <a:rPr lang="ru-RU" dirty="0" smtClean="0"/>
              <a:t> Д., Тяпкина М. </a:t>
            </a:r>
            <a:r>
              <a:rPr lang="ru-RU" dirty="0" err="1" smtClean="0"/>
              <a:t>Фром</a:t>
            </a:r>
            <a:r>
              <a:rPr lang="ru-RU" dirty="0" smtClean="0"/>
              <a:t> М. -8 </a:t>
            </a:r>
            <a:r>
              <a:rPr lang="ru-RU" dirty="0" err="1" smtClean="0"/>
              <a:t>кл</a:t>
            </a:r>
            <a:r>
              <a:rPr lang="ru-RU" dirty="0" smtClean="0"/>
              <a:t>) заняла 2 место в финале из 16 команд . Руководитель: Наумов В.Т. 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14156"/>
              </p:ext>
            </p:extLst>
          </p:nvPr>
        </p:nvGraphicFramePr>
        <p:xfrm>
          <a:off x="1314626" y="3861048"/>
          <a:ext cx="2039384" cy="288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3447000" imgH="4883400" progId="AcroExch.Document.11">
                  <p:embed/>
                </p:oleObj>
              </mc:Choice>
              <mc:Fallback>
                <p:oleObj name="Acrobat Document" r:id="rId4" imgW="3447000" imgH="4883400" progId="AcroExch.Document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626" y="3861048"/>
                        <a:ext cx="2039384" cy="2885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775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28992" cy="18137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2700" b="1" dirty="0" err="1"/>
              <a:t>Коучинг</a:t>
            </a:r>
            <a:r>
              <a:rPr lang="ru-RU" sz="2700" b="1" dirty="0"/>
              <a:t>-сессия №2 «Психологическое сопровождение успешного ребенка», в рамках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МУНИЦИПАЛЬНОЙ </a:t>
            </a:r>
            <a:r>
              <a:rPr lang="ru-RU" sz="2700" b="1" dirty="0"/>
              <a:t>СТАЖИРОВОЧНОЙ ПЛОЩАДКИ «Воспитание успешного ребенка»</a:t>
            </a:r>
            <a:br>
              <a:rPr lang="ru-RU" sz="2700" b="1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930400"/>
            <a:ext cx="5328592" cy="49275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24.11.2023  состоялась </a:t>
            </a:r>
            <a:r>
              <a:rPr lang="ru-RU" dirty="0" err="1" smtClean="0"/>
              <a:t>коучинг</a:t>
            </a:r>
            <a:r>
              <a:rPr lang="ru-RU" dirty="0" smtClean="0"/>
              <a:t>-сессия.</a:t>
            </a:r>
          </a:p>
          <a:p>
            <a:r>
              <a:rPr lang="ru-RU" dirty="0" smtClean="0"/>
              <a:t>В </a:t>
            </a:r>
            <a:r>
              <a:rPr lang="ru-RU" dirty="0"/>
              <a:t>программе сессии состоялся </a:t>
            </a:r>
            <a:r>
              <a:rPr lang="ru-RU" dirty="0" err="1"/>
              <a:t>психолого</a:t>
            </a:r>
            <a:r>
              <a:rPr lang="ru-RU" dirty="0"/>
              <a:t> –педагогический семинар «Профилактика школьной </a:t>
            </a:r>
            <a:r>
              <a:rPr lang="ru-RU" dirty="0" smtClean="0"/>
              <a:t>неспешности, </a:t>
            </a:r>
            <a:r>
              <a:rPr lang="ru-RU" dirty="0"/>
              <a:t>который провела педагог-психолог </a:t>
            </a:r>
            <a:r>
              <a:rPr lang="ru-RU" dirty="0" err="1"/>
              <a:t>Радюк</a:t>
            </a:r>
            <a:r>
              <a:rPr lang="ru-RU" dirty="0"/>
              <a:t> Любовь Павловна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/>
              <a:t>4 класса Татьяна Викторовна </a:t>
            </a:r>
            <a:r>
              <a:rPr lang="ru-RU" dirty="0" err="1"/>
              <a:t>Пусепп</a:t>
            </a:r>
            <a:r>
              <a:rPr lang="ru-RU" dirty="0"/>
              <a:t> провела занятие кружка  «В гостях у кукольного театра», гости побывали на театральном представлении по теме здорового питания.  </a:t>
            </a:r>
            <a:br>
              <a:rPr lang="ru-RU" dirty="0"/>
            </a:br>
            <a:r>
              <a:rPr lang="ru-RU" dirty="0"/>
              <a:t>Владимир Тимофеевич Наумов провел интеллектуальную игру «Как знаем мы наш Омский край», в рамках  внеурочной деятельности «Россия- моя история».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 3 класса проведено  занятие кружка «Эрудит». Интеллектуальная игра «Умники и умницы». Татьяна Александровна Пантелеева показала интересные приемы, технологии, которые применяются для развития функциональной грамотности. В завершении сессии заместитель директора по ВР Лариса Александровна </a:t>
            </a:r>
            <a:r>
              <a:rPr lang="ru-RU" dirty="0" err="1"/>
              <a:t>Ецлова</a:t>
            </a:r>
            <a:r>
              <a:rPr lang="ru-RU" dirty="0"/>
              <a:t> провела </a:t>
            </a:r>
            <a:r>
              <a:rPr lang="ru-RU" dirty="0" err="1"/>
              <a:t>интерактив</a:t>
            </a:r>
            <a:r>
              <a:rPr lang="ru-RU" dirty="0"/>
              <a:t>  «Создание модели ОО  для формирования успешного </a:t>
            </a:r>
            <a:r>
              <a:rPr lang="ru-RU" dirty="0" err="1"/>
              <a:t>ребенка»и</a:t>
            </a:r>
            <a:r>
              <a:rPr lang="ru-RU" dirty="0"/>
              <a:t> познакомила с моделью, которая работаем в гимназии. По итогам работы участники поблагодарили всех участников </a:t>
            </a:r>
            <a:r>
              <a:rPr lang="ru-RU" dirty="0" err="1"/>
              <a:t>коучинг</a:t>
            </a:r>
            <a:r>
              <a:rPr lang="ru-RU" dirty="0"/>
              <a:t>-сессии, отметив высокий профессионализм педагогов.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12776"/>
            <a:ext cx="3155976" cy="2376264"/>
          </a:xfrm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149080"/>
            <a:ext cx="3089275" cy="23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3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Модуль  «Работа с родителями»</a:t>
            </a:r>
            <a:endParaRPr lang="ru-RU" sz="3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2020"/>
              </p:ext>
            </p:extLst>
          </p:nvPr>
        </p:nvGraphicFramePr>
        <p:xfrm>
          <a:off x="-180528" y="-476094"/>
          <a:ext cx="9433048" cy="700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914">
                  <a:extLst>
                    <a:ext uri="{9D8B030D-6E8A-4147-A177-3AD203B41FA5}">
                      <a16:colId xmlns:a16="http://schemas.microsoft.com/office/drawing/2014/main" xmlns="" val="2656488543"/>
                    </a:ext>
                  </a:extLst>
                </a:gridCol>
                <a:gridCol w="7959134">
                  <a:extLst>
                    <a:ext uri="{9D8B030D-6E8A-4147-A177-3AD203B41FA5}">
                      <a16:colId xmlns:a16="http://schemas.microsoft.com/office/drawing/2014/main" xmlns="" val="3934053513"/>
                    </a:ext>
                  </a:extLst>
                </a:gridCol>
              </a:tblGrid>
              <a:tr h="7078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Направления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работы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spc="0" dirty="0">
                          <a:solidFill>
                            <a:srgbClr val="FF0000"/>
                          </a:solidFill>
                          <a:effectLst/>
                        </a:rPr>
                        <a:t>Проведённые мероприятия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extLst>
                  <a:ext uri="{0D108BD9-81ED-4DB2-BD59-A6C34878D82A}">
                    <a16:rowId xmlns:a16="http://schemas.microsoft.com/office/drawing/2014/main" xmlns="" val="1654747494"/>
                  </a:ext>
                </a:extLst>
              </a:tr>
              <a:tr h="3468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 err="1">
                          <a:effectLst/>
                        </a:rPr>
                        <a:t>Информационно­просветительское</a:t>
                      </a:r>
                      <a:r>
                        <a:rPr lang="ru-RU" sz="1200" u="none" strike="noStrike" spc="0" dirty="0">
                          <a:effectLst/>
                        </a:rPr>
                        <a:t>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задач семьи и школы в воспитании и социализации ребёнка»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«Чего ждать от подростков и как с ними общаться» Р/с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«Готовимся к ЕГЭ вместе с родителями» 11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«Рекомендации по психологической подготовке к ЕГЭ»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Всероссийское родительское собрание «Я выбираю», в ходе которого были представлены новые правила о проведении ЕГЭ. 9,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Областное родительское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собрание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теме безопасности детей 19.12.23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В1-11 </a:t>
                      </a:r>
                      <a:r>
                        <a:rPr lang="ru-RU" sz="1800" b="1" dirty="0" err="1" smtClean="0">
                          <a:effectLst/>
                        </a:rPr>
                        <a:t>кл</a:t>
                      </a:r>
                      <a:r>
                        <a:rPr lang="ru-RU" sz="1800" b="1" dirty="0" smtClean="0">
                          <a:effectLst/>
                        </a:rPr>
                        <a:t> проведены организационный Р/С и по итогам 2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четверти 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extLst>
                  <a:ext uri="{0D108BD9-81ED-4DB2-BD59-A6C34878D82A}">
                    <a16:rowId xmlns:a16="http://schemas.microsoft.com/office/drawing/2014/main" xmlns="" val="3481310356"/>
                  </a:ext>
                </a:extLst>
              </a:tr>
              <a:tr h="2157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effectLst/>
                        </a:rPr>
                        <a:t>Организационно - </a:t>
                      </a:r>
                      <a:r>
                        <a:rPr lang="ru-RU" sz="1200" u="none" strike="noStrike" spc="0" dirty="0" err="1">
                          <a:effectLst/>
                        </a:rPr>
                        <a:t>деятельностное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Деятельность Совета гимназии, участие в учебно- воспитательном процессе гимназии. Изучения мнения родителей (законных представителей) учащихся о качестве услуг, предоставляемых общеобразовательными организациями; участие родителей в изучении уровня питания в школьной столовой.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Привлечение родителей</a:t>
                      </a:r>
                      <a:r>
                        <a:rPr lang="ru-RU" sz="1800" b="1" u="none" strike="noStrike" spc="0" baseline="0" dirty="0" smtClean="0">
                          <a:effectLst/>
                        </a:rPr>
                        <a:t> в качестве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общественных</a:t>
                      </a:r>
                      <a:r>
                        <a:rPr lang="ru-RU" sz="1800" b="1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наблюдателей</a:t>
                      </a:r>
                      <a:r>
                        <a:rPr lang="ru-RU" sz="1800" b="1" u="none" strike="noStrike" spc="0" baseline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 </a:t>
                      </a:r>
                      <a:r>
                        <a:rPr lang="ru-RU" sz="1800" b="1" u="none" strike="noStrike" spc="0" dirty="0">
                          <a:effectLst/>
                        </a:rPr>
                        <a:t>при проведении ВПР и диагностических контрольных работ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extLst>
                  <a:ext uri="{0D108BD9-81ED-4DB2-BD59-A6C34878D82A}">
                    <a16:rowId xmlns:a16="http://schemas.microsoft.com/office/drawing/2014/main" xmlns="" val="1573224300"/>
                  </a:ext>
                </a:extLst>
              </a:tr>
              <a:tr h="667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spc="0" dirty="0">
                          <a:effectLst/>
                        </a:rPr>
                        <a:t>Творческое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47" marR="451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Организация совместных классно-семейных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праздников </a:t>
                      </a:r>
                      <a:r>
                        <a:rPr lang="ru-RU" sz="1800" b="1" u="none" strike="noStrike" spc="0" baseline="0" dirty="0" smtClean="0">
                          <a:effectLst/>
                        </a:rPr>
                        <a:t> и КТД </a:t>
                      </a:r>
                    </a:p>
                  </a:txBody>
                  <a:tcPr marL="45147" marR="45147" marT="0" marB="0"/>
                </a:tc>
                <a:extLst>
                  <a:ext uri="{0D108BD9-81ED-4DB2-BD59-A6C34878D82A}">
                    <a16:rowId xmlns:a16="http://schemas.microsoft.com/office/drawing/2014/main" xmlns="" val="373433013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88640"/>
            <a:ext cx="8786936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Модуль «Взаимодействие с </a:t>
            </a:r>
            <a:r>
              <a:rPr lang="ru-RU" dirty="0" smtClean="0"/>
              <a:t>родителями "Общешкольное родительское собрание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3518197" cy="518457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30 ноября 2023 года в МБОУ «</a:t>
            </a:r>
            <a:r>
              <a:rPr lang="ru-RU" b="1" dirty="0" err="1"/>
              <a:t>Черлакская</a:t>
            </a:r>
            <a:r>
              <a:rPr lang="ru-RU" b="1" dirty="0"/>
              <a:t> гимназия» проведено общешкольное собрание для 5-10 </a:t>
            </a:r>
            <a:r>
              <a:rPr lang="ru-RU" b="1" dirty="0" err="1"/>
              <a:t>кл</a:t>
            </a:r>
            <a:r>
              <a:rPr lang="ru-RU" b="1" dirty="0"/>
              <a:t>. «Что такое </a:t>
            </a:r>
            <a:r>
              <a:rPr lang="ru-RU" b="1" dirty="0" err="1"/>
              <a:t>буллинг</a:t>
            </a:r>
            <a:r>
              <a:rPr lang="ru-RU" b="1" dirty="0"/>
              <a:t>». Перед родителями выступила педагог – психолог Любовь Павловна </a:t>
            </a:r>
            <a:r>
              <a:rPr lang="ru-RU" b="1" dirty="0" err="1"/>
              <a:t>Радюк</a:t>
            </a:r>
            <a:r>
              <a:rPr lang="ru-RU" b="1" dirty="0"/>
              <a:t>, она познакомила родителей с понятием «</a:t>
            </a:r>
            <a:r>
              <a:rPr lang="ru-RU" b="1" dirty="0" err="1"/>
              <a:t>буллинг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Заседание Совета гимназии 30.11.2023.</a:t>
            </a:r>
          </a:p>
          <a:p>
            <a:r>
              <a:rPr lang="ru-RU" dirty="0"/>
              <a:t>В связи с этим 18 ноября в 11 классе проведено родительское собрание «Внимание </a:t>
            </a:r>
            <a:r>
              <a:rPr lang="ru-RU" dirty="0" err="1"/>
              <a:t>буллинг</a:t>
            </a:r>
            <a:r>
              <a:rPr lang="ru-RU" dirty="0"/>
              <a:t>!» Классный руководитель </a:t>
            </a:r>
            <a:r>
              <a:rPr lang="ru-RU" dirty="0" err="1"/>
              <a:t>Каретникова</a:t>
            </a:r>
            <a:r>
              <a:rPr lang="ru-RU" dirty="0"/>
              <a:t> Галина Алексеевна познакомила родителей с понятием «</a:t>
            </a:r>
            <a:r>
              <a:rPr lang="ru-RU" dirty="0" err="1"/>
              <a:t>буллинг</a:t>
            </a:r>
            <a:r>
              <a:rPr lang="ru-RU" dirty="0"/>
              <a:t>». Рассказала как выявлять маркеры поведения в ситуации </a:t>
            </a:r>
            <a:r>
              <a:rPr lang="ru-RU" dirty="0" err="1"/>
              <a:t>буллинга</a:t>
            </a:r>
            <a:r>
              <a:rPr lang="ru-RU" dirty="0"/>
              <a:t> и  алгоритм действий при появлении    признаков насилия по отношению к старшекласснику.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051" y="1214116"/>
            <a:ext cx="3654407" cy="27515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012" y="4077072"/>
            <a:ext cx="3657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597744"/>
          </a:xfrm>
        </p:spPr>
        <p:txBody>
          <a:bodyPr/>
          <a:lstStyle/>
          <a:p>
            <a:r>
              <a:rPr lang="ru-RU" dirty="0"/>
              <a:t>Модуль «Урочная деятельность»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3374181" cy="525658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зима в произведениях русских поэтов и писателей». Рисование картин по представлению, сравнивание и обобщение жанра, времен года, определение приёмов, которые использовали писатели и поэты в этих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Ребята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участвовали в интеллектуальные игры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Своя игра» по математике, окружающему миру.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Ребята принимают участие в уроке  ЦИФРЫ по разным темам.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C:\Users\Вера\Desktop\фото для отчета\IMG_20231108_102615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808312" cy="319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089275" cy="2316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558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38864" cy="1320800"/>
          </a:xfrm>
        </p:spPr>
        <p:txBody>
          <a:bodyPr/>
          <a:lstStyle/>
          <a:p>
            <a:r>
              <a:rPr lang="ru-RU" dirty="0"/>
              <a:t>Модуль «Взаимодействие с </a:t>
            </a:r>
            <a:r>
              <a:rPr lang="ru-RU" dirty="0" smtClean="0"/>
              <a:t>родителями. Семейные праздники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64088" y="2160590"/>
            <a:ext cx="3672408" cy="3880773"/>
          </a:xfrm>
        </p:spPr>
        <p:txBody>
          <a:bodyPr/>
          <a:lstStyle/>
          <a:p>
            <a:r>
              <a:rPr lang="ru-RU" dirty="0" smtClean="0"/>
              <a:t>КТД «День Матери» «Веселые старты» с родителями - 4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Семейный Новый год и КТД «День Матери» 1-6 </a:t>
            </a:r>
            <a:r>
              <a:rPr lang="ru-RU" dirty="0" err="1" smtClean="0"/>
              <a:t>кл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569" y="1930400"/>
            <a:ext cx="4934024" cy="3294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4017245"/>
            <a:ext cx="4536504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98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111" y="44624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 и рекомендации </a:t>
            </a:r>
            <a:br>
              <a:rPr lang="ru-RU" sz="2800" dirty="0" smtClean="0"/>
            </a:br>
            <a:r>
              <a:rPr lang="ru-RU" sz="2800" dirty="0" smtClean="0"/>
              <a:t>по </a:t>
            </a:r>
            <a:r>
              <a:rPr lang="ru-RU" sz="2800" dirty="0" smtClean="0">
                <a:solidFill>
                  <a:srgbClr val="0070C0"/>
                </a:solidFill>
              </a:rPr>
              <a:t>итогам 2  четверти  2023 -24 </a:t>
            </a:r>
            <a:r>
              <a:rPr lang="ru-RU" sz="2800" dirty="0" smtClean="0"/>
              <a:t>учебного года :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3" y="908720"/>
            <a:ext cx="8643998" cy="5949280"/>
          </a:xfrm>
        </p:spPr>
        <p:txBody>
          <a:bodyPr>
            <a:normAutofit lnSpcReduction="10000"/>
          </a:bodyPr>
          <a:lstStyle/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Объявить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результативное использование проектной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 в рамках КТД «Новый год» 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Пусепп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 Пантелеевой Т .А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Новиковой В А.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Иванюта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Объявить 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проведение праздничных мероприятий, в рамках  КТД «Новый год» Воробьевой Е.А. Лебедевой Л А.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Каретниковой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А.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Лазурченко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О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Радюк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Л.П.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Объявить благодарность за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победителя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Слёте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«Способная и талантливая молодёжь – наше будущее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Коноваловой В.Г.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Путинцевой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.Объявить благодарность за размещение материалов на сайте МБОУ «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Черлакская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гимназия», за проведение  занятий «Урока Цифры»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Далингер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Л. 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Объявить благодарность за организацию и проведение Новогодней ярмарки и театрализованного представления Коноваловой В.Г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Объявить благодарность за  результативную деятельность ШЛ «Зеленый патруль»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Ецловой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Объявить благодарность за  открытие  первичного отделения РДДМ и системную работу советнику директора по воспитанию Драгун В.В.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Объявить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результативное участие в спортивных соревнованиях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Цверкуновой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Объявить благодарность за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семейных праздников Воробьевой Е.А.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Лазурченко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О.О. 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Пусепп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pPr marL="0" indent="0" defTabSz="719138">
              <a:lnSpc>
                <a:spcPct val="80000"/>
              </a:lnSpc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 руководителям и учителям предметникам следует вести более активную работу по привлечению обучающихся гимназии к участию в конкурсах различного уровня.  </a:t>
            </a:r>
            <a:endParaRPr lang="ru-RU" alt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669752"/>
          </a:xfrm>
        </p:spPr>
        <p:txBody>
          <a:bodyPr>
            <a:normAutofit fontScale="90000"/>
          </a:bodyPr>
          <a:lstStyle/>
          <a:p>
            <a:r>
              <a:rPr lang="ru-RU" dirty="0"/>
              <a:t>Урок Цифры </a:t>
            </a:r>
            <a:r>
              <a:rPr lang="ru-RU" dirty="0" smtClean="0"/>
              <a:t>«</a:t>
            </a:r>
            <a:r>
              <a:rPr lang="ru-RU" b="1" dirty="0" smtClean="0"/>
              <a:t>Облачные </a:t>
            </a:r>
            <a:r>
              <a:rPr lang="ru-RU" b="1" dirty="0"/>
              <a:t>технологии: в поисках снежного </a:t>
            </a:r>
            <a:r>
              <a:rPr lang="ru-RU" b="1" dirty="0" smtClean="0"/>
              <a:t>барса»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1700808"/>
            <a:ext cx="5288853" cy="5040560"/>
          </a:xfrm>
        </p:spPr>
        <p:txBody>
          <a:bodyPr>
            <a:normAutofit/>
          </a:bodyPr>
          <a:lstStyle/>
          <a:p>
            <a:r>
              <a:rPr lang="ru-RU" b="1" dirty="0"/>
              <a:t>С 20 ноября по 1 декабря в </a:t>
            </a:r>
            <a:r>
              <a:rPr lang="ru-RU" b="1" dirty="0" err="1"/>
              <a:t>Черлакской</a:t>
            </a:r>
            <a:r>
              <a:rPr lang="ru-RU" b="1" dirty="0"/>
              <a:t> гимназии был проведен Урок цифры "Облачные технологии: в поисках снежного барса</a:t>
            </a:r>
            <a:r>
              <a:rPr lang="ru-RU" b="1" dirty="0" smtClean="0"/>
              <a:t>".</a:t>
            </a:r>
          </a:p>
          <a:p>
            <a:r>
              <a:rPr lang="ru-RU" dirty="0"/>
              <a:t>Обучающиеся решали задачу поиска благодаря </a:t>
            </a:r>
            <a:r>
              <a:rPr lang="ru-RU" dirty="0" err="1"/>
              <a:t>нейросетям</a:t>
            </a:r>
            <a:r>
              <a:rPr lang="ru-RU" dirty="0"/>
              <a:t>, компьютерного зрения и мощностей дата-центров. А заодно научились настраивать виртуальную машину, собирать из облачных сервисов приложение, которое будет помогать учёным распознавать снежных барсов на фотографиях за считанные минуты.</a:t>
            </a:r>
          </a:p>
          <a:p>
            <a:r>
              <a:rPr lang="ru-RU" dirty="0"/>
              <a:t>Все ребята получили сертификаты об участии в мероприятии, после прохождения тренажера. Возможно, он станет первым шагом будущей IT профессии.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853" y="2132856"/>
            <a:ext cx="3675635" cy="3675635"/>
          </a:xfrm>
        </p:spPr>
      </p:pic>
    </p:spTree>
    <p:extLst>
      <p:ext uri="{BB962C8B-B14F-4D97-AF65-F5344CB8AC3E}">
        <p14:creationId xmlns:p14="http://schemas.microsoft.com/office/powerpoint/2010/main" val="5951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50832" cy="1320800"/>
          </a:xfrm>
        </p:spPr>
        <p:txBody>
          <a:bodyPr/>
          <a:lstStyle/>
          <a:p>
            <a:r>
              <a:rPr lang="ru-RU" dirty="0" smtClean="0"/>
              <a:t>Неделя финансовой грамотности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60588"/>
            <a:ext cx="3518197" cy="44367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 период с 07 по 30 ноября 2023 года в МБОУ «</a:t>
            </a:r>
            <a:r>
              <a:rPr lang="ru-RU" b="1" dirty="0" err="1"/>
              <a:t>Черлакская</a:t>
            </a:r>
            <a:r>
              <a:rPr lang="ru-RU" b="1" dirty="0"/>
              <a:t> гимназия» </a:t>
            </a:r>
            <a:r>
              <a:rPr lang="ru-RU" b="1" dirty="0" err="1" smtClean="0"/>
              <a:t>пролшла</a:t>
            </a:r>
            <a:r>
              <a:rPr lang="ru-RU" b="1" dirty="0" smtClean="0"/>
              <a:t> неделя </a:t>
            </a:r>
            <a:r>
              <a:rPr lang="ru-RU" b="1" dirty="0"/>
              <a:t>финансовой грамотности. В рамках данной недели с 1 по 21 ноября 2023 года </a:t>
            </a:r>
            <a:r>
              <a:rPr lang="ru-RU" b="1" dirty="0" smtClean="0"/>
              <a:t>около 50 </a:t>
            </a:r>
            <a:r>
              <a:rPr lang="ru-RU" b="1" dirty="0"/>
              <a:t>учащихся (подтверждено соответствующими сертификатами</a:t>
            </a:r>
            <a:r>
              <a:rPr lang="ru-RU" b="1" dirty="0" smtClean="0"/>
              <a:t>) приняли </a:t>
            </a:r>
            <a:r>
              <a:rPr lang="ru-RU" b="1" dirty="0"/>
              <a:t>участие в шестом ежегодном Всероссийском онлайн-зачете по финансовой грамотности, организованном Банком России совместно с Агентством стратегических инициатив</a:t>
            </a:r>
            <a:r>
              <a:rPr lang="ru-RU" b="1" dirty="0" smtClean="0"/>
              <a:t>. (Для 2б, 5, 10,11 </a:t>
            </a:r>
            <a:r>
              <a:rPr lang="ru-RU" b="1" dirty="0" err="1" smtClean="0"/>
              <a:t>кл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160589"/>
            <a:ext cx="4964287" cy="3716683"/>
          </a:xfrm>
        </p:spPr>
      </p:pic>
    </p:spTree>
    <p:extLst>
      <p:ext uri="{BB962C8B-B14F-4D97-AF65-F5344CB8AC3E}">
        <p14:creationId xmlns:p14="http://schemas.microsoft.com/office/powerpoint/2010/main" val="115461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сбережений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4653135"/>
            <a:ext cx="7706816" cy="201622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обучающихся были организованы просмотры онлайн уроков по финансовой грамотности, в рамках спецкурса «Основы финансовой грамотности» для обучающихся 5 классов была проведена ДОЛ – игра «Финансовые ребусы». В ходе игры ребята обобщили финансовые термины, безопасные правила поведения с финансами.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42" y="1340768"/>
            <a:ext cx="7024283" cy="3059259"/>
          </a:xfrm>
        </p:spPr>
      </p:pic>
    </p:spTree>
    <p:extLst>
      <p:ext uri="{BB962C8B-B14F-4D97-AF65-F5344CB8AC3E}">
        <p14:creationId xmlns:p14="http://schemas.microsoft.com/office/powerpoint/2010/main" val="13983565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30171</TotalTime>
  <Words>4256</Words>
  <Application>Microsoft Office PowerPoint</Application>
  <PresentationFormat>Экран (4:3)</PresentationFormat>
  <Paragraphs>311</Paragraphs>
  <Slides>61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Аспект</vt:lpstr>
      <vt:lpstr>Acrobat Document</vt:lpstr>
      <vt:lpstr>Анализ реализации Программы воспитания   МБОУ «Черлакская гимназия»  за 2 четверть  2023-24  учебный год</vt:lpstr>
      <vt:lpstr>Цель рабочей Программы воспитания МБОУ «Черлакская гимназия»</vt:lpstr>
      <vt:lpstr>Рабочая Программа воспитания МБОУ «Черлакская гимназия»</vt:lpstr>
      <vt:lpstr>Модуль «Урочная деятельность»</vt:lpstr>
      <vt:lpstr>Модуль «Урочная деятельность»</vt:lpstr>
      <vt:lpstr>Модуль «Урочная деятельность»</vt:lpstr>
      <vt:lpstr>Урок Цифры «Облачные технологии: в поисках снежного барса» </vt:lpstr>
      <vt:lpstr>Неделя финансовой грамотности </vt:lpstr>
      <vt:lpstr>Неделя сбережений </vt:lpstr>
      <vt:lpstr>Модуль «Урочная деятельность»</vt:lpstr>
      <vt:lpstr>Событийное мероприятие «Открытие парты героя», в рамках Всероссийского проекта </vt:lpstr>
      <vt:lpstr>Событийное мероприятие, посвященное Всероссийскому проекту «Парта Героя»</vt:lpstr>
      <vt:lpstr>Событийное мероприятие «Героями не рождаются, героями становятся!», посвященное презентации 6 тома «Золотые звезды омичей».</vt:lpstr>
      <vt:lpstr>Мероприятия, в рамках Календаря знаменательных дат</vt:lpstr>
      <vt:lpstr>Патриотическое направление.  День неизвестного солдата </vt:lpstr>
      <vt:lpstr>Мероприятия, в рамках Календаря  знаменательных дат</vt:lpstr>
      <vt:lpstr>Модуль «Классное руководство»</vt:lpstr>
      <vt:lpstr>Презентация PowerPoint</vt:lpstr>
      <vt:lpstr>КТД «День матери»</vt:lpstr>
      <vt:lpstr>КТД «День Матери». Семейный праздник 6 кл.  </vt:lpstr>
      <vt:lpstr>КТД «Новый год» Новогодний проект 8 класс «Театрализованной представление»</vt:lpstr>
      <vt:lpstr>КТД «Новый год»</vt:lpstr>
      <vt:lpstr>КТД «Новый год»</vt:lpstr>
      <vt:lpstr>КТД «Новый год»</vt:lpstr>
      <vt:lpstr>КТД «Новый год»</vt:lpstr>
      <vt:lpstr>Мини проект «Мандариновое настроение»</vt:lpstr>
      <vt:lpstr>КТД «Новый год» Посещение МБОУ ДО «Дом творчества» </vt:lpstr>
      <vt:lpstr>Новогодний семейный праздник 6 класс</vt:lpstr>
      <vt:lpstr>КТД «Новый год»</vt:lpstr>
      <vt:lpstr>КТД «Новый год» </vt:lpstr>
      <vt:lpstr>КТД «Новый год» Поездка в г. Омск </vt:lpstr>
      <vt:lpstr>КТД «Новый год» Поездка в Омский музыкальный театр </vt:lpstr>
      <vt:lpstr>Поездка в г. Тобольск </vt:lpstr>
      <vt:lpstr>Модуль «Профилактика и безопасность» Уроки безопасности </vt:lpstr>
      <vt:lpstr>Модуль «Курсы внеурочной деятельности»</vt:lpstr>
      <vt:lpstr>ВД «Разговор о важном» 1-11 кл.</vt:lpstr>
      <vt:lpstr>Внеурочная деятельность </vt:lpstr>
      <vt:lpstr>Модуль ШЛ «Зеленый патруль»  Экологическое направление.  </vt:lpstr>
      <vt:lpstr>Модуль ШЛ «Зеленый патруль»  Экологическое направление.</vt:lpstr>
      <vt:lpstr>Модуль ШЛ «Зеленый патруль» Ежегодно 5 декабря в России отмечается  День добровольца</vt:lpstr>
      <vt:lpstr>Внеурочная деятельность. Соревнования по шахматам и шашкам. Деятельность клуба «Белая ладья» рук. Наумов В Т </vt:lpstr>
      <vt:lpstr>Модуль «Внеурочная деятельность»  патриотическое воспитание </vt:lpstr>
      <vt:lpstr>Инвариативный модуль Профориентация. Всероссийский проект «Билет в будущее» «Профориентационный вектор»</vt:lpstr>
      <vt:lpstr>Всероссийский проект «Россия мои горизонты»  </vt:lpstr>
      <vt:lpstr>Спортивно – массовая работа </vt:lpstr>
      <vt:lpstr>Реализация программы «Твой выбор –здоровье»</vt:lpstr>
      <vt:lpstr>Реализация программы «Твой выбор –здоровье». «Антинаркотическая акция»</vt:lpstr>
      <vt:lpstr>Трудовое воспитание </vt:lpstr>
      <vt:lpstr>Мероприятия, в рамках деятельности советника директора по воспитанию</vt:lpstr>
      <vt:lpstr>День с советником </vt:lpstr>
      <vt:lpstr>Торжественное открытие первичного отделения на РДДМ </vt:lpstr>
      <vt:lpstr>Деятельность ДОО «МИД» </vt:lpstr>
      <vt:lpstr>Деятельность ДОО «МИД»  Сбор – старт «Солнечное Прииртышье» </vt:lpstr>
      <vt:lpstr>Динамика охвата дополнительным образованием в процентах от предыдущего периода в АИС Навигатор </vt:lpstr>
      <vt:lpstr>XVII Слёт «Способная и талантливая молодёжь – наше будущее».</vt:lpstr>
      <vt:lpstr>16 декабря 2023 года состоялась финальная часть областного турнира  «Юных историков»</vt:lpstr>
      <vt:lpstr> Коучинг-сессия №2 «Психологическое сопровождение успешного ребенка», в рамках  МУНИЦИПАЛЬНОЙ СТАЖИРОВОЧНОЙ ПЛОЩАДКИ «Воспитание успешного ребенка» </vt:lpstr>
      <vt:lpstr>Модуль  «Работа с родителями»</vt:lpstr>
      <vt:lpstr>Модуль «Взаимодействие с родителями "Общешкольное родительское собрание </vt:lpstr>
      <vt:lpstr>Модуль «Взаимодействие с родителями. Семейные праздники</vt:lpstr>
      <vt:lpstr>Выводы и рекомендации  по итогам 2  четверти  2023 -24 учебного года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воспитательной деятельности  МБОУ «Черлакская гимназия»   3 четверть 2018-19 учебный год</dc:title>
  <dc:creator>User</dc:creator>
  <cp:lastModifiedBy>Музыка</cp:lastModifiedBy>
  <cp:revision>408</cp:revision>
  <dcterms:created xsi:type="dcterms:W3CDTF">2019-03-31T07:19:05Z</dcterms:created>
  <dcterms:modified xsi:type="dcterms:W3CDTF">2024-01-12T13:54:59Z</dcterms:modified>
</cp:coreProperties>
</file>