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91" r:id="rId3"/>
    <p:sldId id="280" r:id="rId4"/>
    <p:sldId id="258" r:id="rId5"/>
    <p:sldId id="259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89" r:id="rId21"/>
    <p:sldId id="290" r:id="rId22"/>
    <p:sldId id="282" r:id="rId23"/>
    <p:sldId id="283" r:id="rId24"/>
    <p:sldId id="284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6" d="100"/>
          <a:sy n="46" d="100"/>
        </p:scale>
        <p:origin x="-1902" y="-7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3CD0CB-6D58-4F29-82C0-FD29A4BCF85E}" type="datetimeFigureOut">
              <a:rPr lang="ru-RU" smtClean="0"/>
              <a:pPr/>
              <a:t>11.02.2025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0965D4-EF42-455F-A3F9-72BD48C001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6280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DED00-E230-4EBC-856C-93034CB38649}" type="datetimeFigureOut">
              <a:rPr lang="ru-RU" smtClean="0"/>
              <a:pPr/>
              <a:t>11.02.2025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D70CD56-9365-4D84-A1EF-BB2FB8E02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DED00-E230-4EBC-856C-93034CB38649}" type="datetimeFigureOut">
              <a:rPr lang="ru-RU" smtClean="0"/>
              <a:pPr/>
              <a:t>11.02.2025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0CD56-9365-4D84-A1EF-BB2FB8E02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DED00-E230-4EBC-856C-93034CB38649}" type="datetimeFigureOut">
              <a:rPr lang="ru-RU" smtClean="0"/>
              <a:pPr/>
              <a:t>11.02.2025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0CD56-9365-4D84-A1EF-BB2FB8E02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DED00-E230-4EBC-856C-93034CB38649}" type="datetimeFigureOut">
              <a:rPr lang="ru-RU" smtClean="0"/>
              <a:pPr/>
              <a:t>11.02.2025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D70CD56-9365-4D84-A1EF-BB2FB8E02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DED00-E230-4EBC-856C-93034CB38649}" type="datetimeFigureOut">
              <a:rPr lang="ru-RU" smtClean="0"/>
              <a:pPr/>
              <a:t>11.02.2025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0CD56-9365-4D84-A1EF-BB2FB8E0255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DED00-E230-4EBC-856C-93034CB38649}" type="datetimeFigureOut">
              <a:rPr lang="ru-RU" smtClean="0"/>
              <a:pPr/>
              <a:t>11.02.2025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0CD56-9365-4D84-A1EF-BB2FB8E02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DED00-E230-4EBC-856C-93034CB38649}" type="datetimeFigureOut">
              <a:rPr lang="ru-RU" smtClean="0"/>
              <a:pPr/>
              <a:t>11.02.2025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D70CD56-9365-4D84-A1EF-BB2FB8E0255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DED00-E230-4EBC-856C-93034CB38649}" type="datetimeFigureOut">
              <a:rPr lang="ru-RU" smtClean="0"/>
              <a:pPr/>
              <a:t>11.02.2025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0CD56-9365-4D84-A1EF-BB2FB8E0255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142844" y="142852"/>
            <a:ext cx="8858312" cy="6572296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DED00-E230-4EBC-856C-93034CB38649}" type="datetimeFigureOut">
              <a:rPr lang="ru-RU" smtClean="0"/>
              <a:pPr/>
              <a:t>11.02.2025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0CD56-9365-4D84-A1EF-BB2FB8E02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DED00-E230-4EBC-856C-93034CB38649}" type="datetimeFigureOut">
              <a:rPr lang="ru-RU" smtClean="0"/>
              <a:pPr/>
              <a:t>11.02.2025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0CD56-9365-4D84-A1EF-BB2FB8E02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DED00-E230-4EBC-856C-93034CB38649}" type="datetimeFigureOut">
              <a:rPr lang="ru-RU" smtClean="0"/>
              <a:pPr/>
              <a:t>11.02.2025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0CD56-9365-4D84-A1EF-BB2FB8E0255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algn="l" eaLnBrk="1" latinLnBrk="0" hangingPunct="1"/>
            <a:fld id="{74CBEAF9-9E58-4CC8-A6FF-6DD8A58DEEA4}" type="datetimeFigureOut">
              <a:rPr lang="en-US" smtClean="0"/>
              <a:pPr algn="l" eaLnBrk="1" latinLnBrk="0" hangingPunct="1"/>
              <a:t>2/11/2025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142844" y="142852"/>
            <a:ext cx="8858312" cy="6572296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0" y="6642556"/>
            <a:ext cx="119936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smtClean="0">
                <a:latin typeface="Times New Roman" pitchFamily="18" charset="0"/>
                <a:cs typeface="Times New Roman" pitchFamily="18" charset="0"/>
              </a:rPr>
              <a:t>http://linda6035.ucoz.ru/</a:t>
            </a:r>
            <a:endParaRPr lang="ru-RU" sz="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audio" Target="../media/audio1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0.png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audio" Target="../media/audio1.wav"/><Relationship Id="rId4" Type="http://schemas.openxmlformats.org/officeDocument/2006/relationships/slide" Target="slide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Users\16\Desktop\2_5361641330407650754.mp4" TargetMode="External"/><Relationship Id="rId5" Type="http://schemas.openxmlformats.org/officeDocument/2006/relationships/image" Target="../media/image28.png"/><Relationship Id="rId4" Type="http://schemas.openxmlformats.org/officeDocument/2006/relationships/audio" Target="../media/audio1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slide" Target="slide10.xml"/><Relationship Id="rId18" Type="http://schemas.openxmlformats.org/officeDocument/2006/relationships/slide" Target="slide15.xml"/><Relationship Id="rId3" Type="http://schemas.openxmlformats.org/officeDocument/2006/relationships/audio" Target="../media/audio1.wav"/><Relationship Id="rId21" Type="http://schemas.openxmlformats.org/officeDocument/2006/relationships/slide" Target="slide18.xml"/><Relationship Id="rId7" Type="http://schemas.openxmlformats.org/officeDocument/2006/relationships/slide" Target="slide24.xml"/><Relationship Id="rId12" Type="http://schemas.openxmlformats.org/officeDocument/2006/relationships/slide" Target="slide9.xml"/><Relationship Id="rId17" Type="http://schemas.openxmlformats.org/officeDocument/2006/relationships/slide" Target="slide14.xml"/><Relationship Id="rId2" Type="http://schemas.openxmlformats.org/officeDocument/2006/relationships/slide" Target="slide20.xml"/><Relationship Id="rId16" Type="http://schemas.openxmlformats.org/officeDocument/2006/relationships/slide" Target="slide13.xml"/><Relationship Id="rId20" Type="http://schemas.openxmlformats.org/officeDocument/2006/relationships/slide" Target="slide17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3.xml"/><Relationship Id="rId11" Type="http://schemas.openxmlformats.org/officeDocument/2006/relationships/slide" Target="slide8.xml"/><Relationship Id="rId5" Type="http://schemas.openxmlformats.org/officeDocument/2006/relationships/slide" Target="slide22.xml"/><Relationship Id="rId15" Type="http://schemas.openxmlformats.org/officeDocument/2006/relationships/slide" Target="slide12.xml"/><Relationship Id="rId10" Type="http://schemas.openxmlformats.org/officeDocument/2006/relationships/slide" Target="slide7.xml"/><Relationship Id="rId19" Type="http://schemas.openxmlformats.org/officeDocument/2006/relationships/slide" Target="slide16.xml"/><Relationship Id="rId4" Type="http://schemas.openxmlformats.org/officeDocument/2006/relationships/slide" Target="slide21.xml"/><Relationship Id="rId9" Type="http://schemas.openxmlformats.org/officeDocument/2006/relationships/slide" Target="slide6.xml"/><Relationship Id="rId14" Type="http://schemas.openxmlformats.org/officeDocument/2006/relationships/slide" Target="slide11.xml"/><Relationship Id="rId22" Type="http://schemas.openxmlformats.org/officeDocument/2006/relationships/slide" Target="slide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Users\16\Desktop\&#1079;&#1086;&#1088;&#1082;&#1080;&#1081;%20&#1075;&#1083;&#1072;&#1079;.mp4" TargetMode="External"/><Relationship Id="rId6" Type="http://schemas.openxmlformats.org/officeDocument/2006/relationships/audio" Target="../media/audio1.wav"/><Relationship Id="rId5" Type="http://schemas.openxmlformats.org/officeDocument/2006/relationships/slide" Target="slide4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oc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 flipV="1">
            <a:off x="0" y="6857999"/>
            <a:ext cx="8858312" cy="45719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8358214" y="6143644"/>
            <a:ext cx="571504" cy="500066"/>
          </a:xfrm>
          <a:prstGeom prst="actionButtonForwardNex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0648" y="4544514"/>
            <a:ext cx="8283318" cy="1692771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Интерактивная 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игра на развитие критического и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креатиного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мышления </a:t>
            </a:r>
            <a:endParaRPr lang="ru-RU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«Мы- поколение Шерлока Холмса»</a:t>
            </a:r>
          </a:p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для учащихся 4 класса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Блок-схема: альтернативный процесс 7"/>
          <p:cNvSpPr/>
          <p:nvPr/>
        </p:nvSpPr>
        <p:spPr>
          <a:xfrm>
            <a:off x="8322701" y="476672"/>
            <a:ext cx="821299" cy="714380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483768" y="4509120"/>
            <a:ext cx="5648732" cy="79208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КУСОК ЛЬДА</a:t>
            </a:r>
            <a:endParaRPr lang="ru-RU" sz="3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483768" y="0"/>
            <a:ext cx="5660132" cy="537321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411760" y="0"/>
            <a:ext cx="5660132" cy="5445224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tx1"/>
                </a:solidFill>
              </a:rPr>
              <a:t>На край стола поставили банку, плотно закрытую крышкой, так, что 2/3 банки свисало со стола. Через некоторое время банка упала. Что было в банке?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право 11">
            <a:hlinkClick r:id="rId2" action="ppaction://hlinksldjump">
              <a:snd r:embed="rId3" name="chimes.wav"/>
            </a:hlinkClick>
          </p:cNvPr>
          <p:cNvSpPr/>
          <p:nvPr/>
        </p:nvSpPr>
        <p:spPr>
          <a:xfrm>
            <a:off x="7929586" y="6143644"/>
            <a:ext cx="1000132" cy="50006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692696"/>
            <a:ext cx="2016224" cy="4627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Блок-схема: альтернативный процесс 7"/>
          <p:cNvSpPr/>
          <p:nvPr/>
        </p:nvSpPr>
        <p:spPr>
          <a:xfrm>
            <a:off x="7715272" y="285728"/>
            <a:ext cx="821299" cy="714380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smtClean="0"/>
              <a:t>2 рубля и 1 рубль. Одна то не 1 рубль, а вот другая - 1 рубль.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131840" y="4005064"/>
            <a:ext cx="5000660" cy="187220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1"/>
                </a:solidFill>
              </a:rPr>
              <a:t>На столе лежат две монеты, в сумме они дают 3 рубля. Одна из них - не 1 рубль. Какие это монеты?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131840" y="4077072"/>
            <a:ext cx="5000660" cy="1800200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право 11">
            <a:hlinkClick r:id="rId2" action="ppaction://hlinksldjump">
              <a:snd r:embed="rId3" name="chimes.wav"/>
            </a:hlinkClick>
          </p:cNvPr>
          <p:cNvSpPr/>
          <p:nvPr/>
        </p:nvSpPr>
        <p:spPr>
          <a:xfrm>
            <a:off x="7929586" y="6143644"/>
            <a:ext cx="1000132" cy="50006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338" name="Picture 2" descr="Советская трёшка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32656"/>
            <a:ext cx="6667500" cy="334327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Блок-схема: альтернативный процесс 7"/>
          <p:cNvSpPr/>
          <p:nvPr/>
        </p:nvSpPr>
        <p:spPr>
          <a:xfrm>
            <a:off x="8028384" y="332656"/>
            <a:ext cx="821299" cy="714380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0" y="4221088"/>
            <a:ext cx="7884368" cy="2636912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>В пирамиде А - буква "</a:t>
            </a:r>
            <a:r>
              <a:rPr lang="ru-RU" sz="2400" dirty="0" err="1" smtClean="0">
                <a:solidFill>
                  <a:schemeClr val="tx1"/>
                </a:solidFill>
              </a:rPr>
              <a:t>b</a:t>
            </a:r>
            <a:r>
              <a:rPr lang="ru-RU" sz="2400" dirty="0" smtClean="0">
                <a:solidFill>
                  <a:schemeClr val="tx1"/>
                </a:solidFill>
              </a:rPr>
              <a:t>" на верхнем кубике изображена на белом фоне. В наборе Б - место "</a:t>
            </a:r>
            <a:r>
              <a:rPr lang="ru-RU" sz="2400" dirty="0" err="1" smtClean="0">
                <a:solidFill>
                  <a:schemeClr val="tx1"/>
                </a:solidFill>
              </a:rPr>
              <a:t>p</a:t>
            </a:r>
            <a:r>
              <a:rPr lang="ru-RU" sz="2400" dirty="0" smtClean="0">
                <a:solidFill>
                  <a:schemeClr val="tx1"/>
                </a:solidFill>
              </a:rPr>
              <a:t>" на верхнем кубике заняла буква "</a:t>
            </a:r>
            <a:r>
              <a:rPr lang="ru-RU" sz="2400" dirty="0" err="1" smtClean="0">
                <a:solidFill>
                  <a:schemeClr val="tx1"/>
                </a:solidFill>
              </a:rPr>
              <a:t>d</a:t>
            </a:r>
            <a:r>
              <a:rPr lang="ru-RU" sz="2400" dirty="0" smtClean="0">
                <a:solidFill>
                  <a:schemeClr val="tx1"/>
                </a:solidFill>
              </a:rPr>
              <a:t>". В наборе В - буква "</a:t>
            </a:r>
            <a:r>
              <a:rPr lang="ru-RU" sz="2400" dirty="0" err="1" smtClean="0">
                <a:solidFill>
                  <a:schemeClr val="tx1"/>
                </a:solidFill>
              </a:rPr>
              <a:t>q</a:t>
            </a:r>
            <a:r>
              <a:rPr lang="ru-RU" sz="2400" dirty="0" smtClean="0">
                <a:solidFill>
                  <a:schemeClr val="tx1"/>
                </a:solidFill>
              </a:rPr>
              <a:t>" на правом нижнем кубике окрасилась в черный цвет. В пирамиде Г - вместо "</a:t>
            </a:r>
            <a:r>
              <a:rPr lang="ru-RU" sz="2400" dirty="0" err="1" smtClean="0">
                <a:solidFill>
                  <a:schemeClr val="tx1"/>
                </a:solidFill>
              </a:rPr>
              <a:t>q</a:t>
            </a:r>
            <a:r>
              <a:rPr lang="ru-RU" sz="2400" dirty="0" smtClean="0">
                <a:solidFill>
                  <a:schemeClr val="tx1"/>
                </a:solidFill>
              </a:rPr>
              <a:t>" на нижнем левом кубике оказалась буква "</a:t>
            </a:r>
            <a:r>
              <a:rPr lang="ru-RU" sz="2400" dirty="0" err="1" smtClean="0">
                <a:solidFill>
                  <a:schemeClr val="tx1"/>
                </a:solidFill>
              </a:rPr>
              <a:t>b</a:t>
            </a:r>
            <a:r>
              <a:rPr lang="ru-RU" sz="2400" dirty="0" smtClean="0">
                <a:solidFill>
                  <a:schemeClr val="tx1"/>
                </a:solidFill>
              </a:rPr>
              <a:t>". В наборе Д - расположенная на верхнем кубике буква "</a:t>
            </a:r>
            <a:r>
              <a:rPr lang="ru-RU" sz="2400" dirty="0" err="1" smtClean="0">
                <a:solidFill>
                  <a:schemeClr val="tx1"/>
                </a:solidFill>
              </a:rPr>
              <a:t>b</a:t>
            </a:r>
            <a:r>
              <a:rPr lang="ru-RU" sz="2400" dirty="0" smtClean="0">
                <a:solidFill>
                  <a:schemeClr val="tx1"/>
                </a:solidFill>
              </a:rPr>
              <a:t>" стала белой.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0" y="4221088"/>
            <a:ext cx="7884368" cy="263691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tx1"/>
                </a:solidFill>
              </a:rPr>
              <a:t>На рисунке представлены пять пирамид, состоящих из 3 кубиков. Каждая пирамида отличается от остальных только одним элементом. Найдите их за 4 мин.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0" y="4221088"/>
            <a:ext cx="7884368" cy="2636912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право 11">
            <a:hlinkClick r:id="rId2" action="ppaction://hlinksldjump">
              <a:snd r:embed="rId3" name="chimes.wav"/>
            </a:hlinkClick>
          </p:cNvPr>
          <p:cNvSpPr/>
          <p:nvPr/>
        </p:nvSpPr>
        <p:spPr>
          <a:xfrm>
            <a:off x="7929586" y="6143644"/>
            <a:ext cx="1000132" cy="50006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7884368" cy="4149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 t="15175" r="3583" b="47747"/>
          <a:stretch>
            <a:fillRect/>
          </a:stretch>
        </p:blipFill>
        <p:spPr bwMode="auto">
          <a:xfrm>
            <a:off x="467544" y="2060848"/>
            <a:ext cx="6768752" cy="362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Блок-схема: альтернативный процесс 7"/>
          <p:cNvSpPr/>
          <p:nvPr/>
        </p:nvSpPr>
        <p:spPr>
          <a:xfrm>
            <a:off x="7715272" y="285728"/>
            <a:ext cx="821299" cy="714380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40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95536" y="332656"/>
            <a:ext cx="7020272" cy="164307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tx1"/>
                </a:solidFill>
              </a:rPr>
              <a:t>Позавчера, вчера, сегодня, завтра, послезавтра</a:t>
            </a:r>
            <a:endParaRPr lang="ru-RU" sz="4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3528" y="332656"/>
            <a:ext cx="7020272" cy="164307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tx1"/>
                </a:solidFill>
              </a:rPr>
              <a:t>Назовите пять дней, не называя чисел (1, 2, 3,..) и названий дней (понедельник, вторник, среда…)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23528" y="332656"/>
            <a:ext cx="7020272" cy="1643074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право 11">
            <a:hlinkClick r:id="rId3" action="ppaction://hlinksldjump">
              <a:snd r:embed="rId4" name="chimes.wav"/>
            </a:hlinkClick>
          </p:cNvPr>
          <p:cNvSpPr/>
          <p:nvPr/>
        </p:nvSpPr>
        <p:spPr>
          <a:xfrm>
            <a:off x="7929586" y="6143644"/>
            <a:ext cx="1000132" cy="50006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628800"/>
            <a:ext cx="4248471" cy="4046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6792"/>
            <a:ext cx="3717579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Блок-схема: альтернативный процесс 7"/>
          <p:cNvSpPr/>
          <p:nvPr/>
        </p:nvSpPr>
        <p:spPr>
          <a:xfrm>
            <a:off x="7715272" y="285728"/>
            <a:ext cx="821299" cy="714380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475656" y="5214926"/>
            <a:ext cx="5000660" cy="164307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Её крышка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475656" y="5214926"/>
            <a:ext cx="5000660" cy="164307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tx1"/>
                </a:solidFill>
              </a:rPr>
              <a:t>Что не может войти даже в самую большую кастрюлю?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475656" y="5214926"/>
            <a:ext cx="5000660" cy="1643074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право 11">
            <a:hlinkClick r:id="rId3" action="ppaction://hlinksldjump">
              <a:snd r:embed="rId4" name="chimes.wav"/>
            </a:hlinkClick>
          </p:cNvPr>
          <p:cNvSpPr/>
          <p:nvPr/>
        </p:nvSpPr>
        <p:spPr>
          <a:xfrm>
            <a:off x="7929586" y="6143644"/>
            <a:ext cx="1000132" cy="50006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5" cstate="print"/>
          <a:srcRect l="4109" r="2762"/>
          <a:stretch>
            <a:fillRect/>
          </a:stretch>
        </p:blipFill>
        <p:spPr bwMode="auto">
          <a:xfrm>
            <a:off x="1619672" y="1556792"/>
            <a:ext cx="4896544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Управляющая кнопка: справка 13">
            <a:hlinkClick r:id="" action="ppaction://noaction" highlightClick="1"/>
          </p:cNvPr>
          <p:cNvSpPr/>
          <p:nvPr/>
        </p:nvSpPr>
        <p:spPr>
          <a:xfrm>
            <a:off x="2555776" y="0"/>
            <a:ext cx="2736304" cy="2276872"/>
          </a:xfrm>
          <a:prstGeom prst="actionButtonHelp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00B0F0"/>
                </a:solidFill>
              </a:ln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Блок-схема: альтернативный процесс 7"/>
          <p:cNvSpPr/>
          <p:nvPr/>
        </p:nvSpPr>
        <p:spPr>
          <a:xfrm>
            <a:off x="7715272" y="285728"/>
            <a:ext cx="821299" cy="714380"/>
          </a:xfrm>
          <a:prstGeom prst="flowChartAlternateProcess">
            <a:avLst/>
          </a:prstGeom>
          <a:solidFill>
            <a:srgbClr val="FFFFB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0" y="5214926"/>
            <a:ext cx="5000660" cy="164307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 smtClean="0">
                <a:solidFill>
                  <a:schemeClr val="tx1"/>
                </a:solidFill>
              </a:rPr>
              <a:t>Кубик - А</a:t>
            </a:r>
            <a:endParaRPr lang="ru-RU" sz="6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0" y="5214926"/>
            <a:ext cx="7380312" cy="1643074"/>
          </a:xfrm>
          <a:prstGeom prst="roundRect">
            <a:avLst/>
          </a:prstGeom>
          <a:solidFill>
            <a:srgbClr val="FFFFB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tx1"/>
                </a:solidFill>
              </a:rPr>
              <a:t>Какой из кубиков, представленных на рисунке (А, Б, В, Г или Д), соответствует кубику в разобранном виде.</a:t>
            </a:r>
            <a:endParaRPr lang="ru-RU" sz="3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0" y="5214926"/>
            <a:ext cx="7308304" cy="1643074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право 11">
            <a:hlinkClick r:id="rId2" action="ppaction://hlinksldjump">
              <a:snd r:embed="rId3" name="chimes.wav"/>
            </a:hlinkClick>
          </p:cNvPr>
          <p:cNvSpPr/>
          <p:nvPr/>
        </p:nvSpPr>
        <p:spPr>
          <a:xfrm>
            <a:off x="7929586" y="6143644"/>
            <a:ext cx="1000132" cy="50006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1"/>
            <a:ext cx="7236296" cy="5157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Блок-схема: альтернативный процесс 7"/>
          <p:cNvSpPr/>
          <p:nvPr/>
        </p:nvSpPr>
        <p:spPr>
          <a:xfrm>
            <a:off x="7715272" y="285728"/>
            <a:ext cx="821299" cy="714380"/>
          </a:xfrm>
          <a:prstGeom prst="flowChartAlternateProcess">
            <a:avLst/>
          </a:prstGeom>
          <a:solidFill>
            <a:srgbClr val="FFFFB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788024" y="1052736"/>
            <a:ext cx="4032448" cy="164307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7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788024" y="1052736"/>
            <a:ext cx="4032448" cy="1643074"/>
          </a:xfrm>
          <a:prstGeom prst="roundRect">
            <a:avLst/>
          </a:prstGeom>
          <a:solidFill>
            <a:srgbClr val="FFFFB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Как выглядит окно изнутри?</a:t>
            </a:r>
            <a:endParaRPr lang="ru-RU" sz="4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788024" y="1052736"/>
            <a:ext cx="4032448" cy="1643074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право 11">
            <a:hlinkClick r:id="rId2" action="ppaction://hlinksldjump">
              <a:snd r:embed="rId3" name="chimes.wav"/>
            </a:hlinkClick>
          </p:cNvPr>
          <p:cNvSpPr/>
          <p:nvPr/>
        </p:nvSpPr>
        <p:spPr>
          <a:xfrm>
            <a:off x="7929586" y="6143644"/>
            <a:ext cx="1000132" cy="50006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932040" cy="3232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356992"/>
            <a:ext cx="3085774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7823" y="3356992"/>
            <a:ext cx="3032263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89234" y="3356992"/>
            <a:ext cx="3154766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Блок-схема: альтернативный процесс 7"/>
          <p:cNvSpPr/>
          <p:nvPr/>
        </p:nvSpPr>
        <p:spPr>
          <a:xfrm>
            <a:off x="7715272" y="285728"/>
            <a:ext cx="821299" cy="714380"/>
          </a:xfrm>
          <a:prstGeom prst="flowChartAlternateProcess">
            <a:avLst/>
          </a:prstGeom>
          <a:solidFill>
            <a:srgbClr val="FFFFB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004048" y="1124744"/>
            <a:ext cx="4139952" cy="164307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8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932040" y="1196752"/>
            <a:ext cx="4211960" cy="1643074"/>
          </a:xfrm>
          <a:prstGeom prst="roundRect">
            <a:avLst/>
          </a:prstGeom>
          <a:solidFill>
            <a:srgbClr val="FFFFB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Какой силуэт будет виден на закате?</a:t>
            </a:r>
            <a:endParaRPr lang="ru-RU" sz="3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971940" y="1124744"/>
            <a:ext cx="4172060" cy="1643074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право 11">
            <a:hlinkClick r:id="rId2" action="ppaction://hlinksldjump">
              <a:snd r:embed="rId3" name="chimes.wav"/>
            </a:hlinkClick>
          </p:cNvPr>
          <p:cNvSpPr/>
          <p:nvPr/>
        </p:nvSpPr>
        <p:spPr>
          <a:xfrm>
            <a:off x="7929586" y="6143644"/>
            <a:ext cx="1000132" cy="50006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76672"/>
            <a:ext cx="4982054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7402" y="3861048"/>
            <a:ext cx="8986598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2936"/>
            <a:ext cx="4283969" cy="1815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1124744"/>
            <a:ext cx="3951258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Блок-схема: альтернативный процесс 7"/>
          <p:cNvSpPr/>
          <p:nvPr/>
        </p:nvSpPr>
        <p:spPr>
          <a:xfrm>
            <a:off x="7715272" y="285728"/>
            <a:ext cx="821299" cy="714380"/>
          </a:xfrm>
          <a:prstGeom prst="flowChartAlternateProcess">
            <a:avLst/>
          </a:prstGeom>
          <a:solidFill>
            <a:srgbClr val="FFFFB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40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51520" y="0"/>
            <a:ext cx="5000660" cy="164307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8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3528" y="0"/>
            <a:ext cx="5000660" cy="1643074"/>
          </a:xfrm>
          <a:prstGeom prst="roundRect">
            <a:avLst/>
          </a:prstGeom>
          <a:solidFill>
            <a:srgbClr val="FFFFB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Звери забрались под одеяло. Как они там располагаются?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51520" y="0"/>
            <a:ext cx="5000660" cy="1643074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право 11">
            <a:hlinkClick r:id="rId4" action="ppaction://hlinksldjump">
              <a:snd r:embed="rId5" name="chimes.wav"/>
            </a:hlinkClick>
          </p:cNvPr>
          <p:cNvSpPr/>
          <p:nvPr/>
        </p:nvSpPr>
        <p:spPr>
          <a:xfrm>
            <a:off x="7740352" y="4437112"/>
            <a:ext cx="1000132" cy="50006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36096" y="5085184"/>
            <a:ext cx="3435300" cy="1772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19672" y="4581128"/>
            <a:ext cx="3888433" cy="2028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Блок-схема: альтернативный процесс 7"/>
          <p:cNvSpPr/>
          <p:nvPr/>
        </p:nvSpPr>
        <p:spPr>
          <a:xfrm>
            <a:off x="7715272" y="285728"/>
            <a:ext cx="821299" cy="714380"/>
          </a:xfrm>
          <a:prstGeom prst="flowChartAlternateProcess">
            <a:avLst/>
          </a:prstGeom>
          <a:solidFill>
            <a:srgbClr val="FFFFB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39552" y="5214926"/>
            <a:ext cx="6408712" cy="164307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8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39552" y="5214926"/>
            <a:ext cx="6408712" cy="1643074"/>
          </a:xfrm>
          <a:prstGeom prst="roundRect">
            <a:avLst/>
          </a:prstGeom>
          <a:solidFill>
            <a:srgbClr val="FFFFB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Какой кубик надо вставить?</a:t>
            </a:r>
            <a:endParaRPr lang="ru-RU" sz="4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39552" y="5214926"/>
            <a:ext cx="6408712" cy="1643074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право 11">
            <a:hlinkClick r:id="rId2" action="ppaction://hlinksldjump">
              <a:snd r:embed="rId3" name="chimes.wav"/>
            </a:hlinkClick>
          </p:cNvPr>
          <p:cNvSpPr/>
          <p:nvPr/>
        </p:nvSpPr>
        <p:spPr>
          <a:xfrm>
            <a:off x="7929586" y="6143644"/>
            <a:ext cx="1000132" cy="50006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620688"/>
            <a:ext cx="5667375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332656"/>
            <a:ext cx="8458200" cy="1222375"/>
          </a:xfrm>
        </p:spPr>
        <p:txBody>
          <a:bodyPr>
            <a:noAutofit/>
          </a:bodyPr>
          <a:lstStyle/>
          <a:p>
            <a:pPr algn="ctr"/>
            <a:r>
              <a:rPr lang="ru-RU" sz="2800" dirty="0"/>
              <a:t>Друзья, вам предстоит стать дружной командой в нашей игре. Наши правила помогут  вам в этом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1844824"/>
            <a:ext cx="8458200" cy="4752528"/>
          </a:xfrm>
        </p:spPr>
        <p:txBody>
          <a:bodyPr>
            <a:normAutofit fontScale="85000" lnSpcReduction="20000"/>
          </a:bodyPr>
          <a:lstStyle/>
          <a:p>
            <a:r>
              <a:rPr lang="ru-RU" sz="2800" dirty="0"/>
              <a:t>Правила игры:</a:t>
            </a:r>
          </a:p>
          <a:p>
            <a:r>
              <a:rPr lang="ru-RU" sz="2800" dirty="0"/>
              <a:t>Не перебивайте </a:t>
            </a:r>
            <a:r>
              <a:rPr lang="ru-RU" sz="2800" dirty="0" err="1"/>
              <a:t>говоряшего</a:t>
            </a:r>
            <a:r>
              <a:rPr lang="ru-RU" sz="2800" dirty="0"/>
              <a:t>, слушайте внимательно;</a:t>
            </a:r>
          </a:p>
          <a:p>
            <a:r>
              <a:rPr lang="ru-RU" sz="2800" dirty="0"/>
              <a:t>Прислушиваться ко всем вариантам ответов. Помните о том, что неправильных ответов не бывает;</a:t>
            </a:r>
          </a:p>
          <a:p>
            <a:r>
              <a:rPr lang="ru-RU" sz="2800" dirty="0"/>
              <a:t>Поддерживайте интересные идеи друг друга;</a:t>
            </a:r>
          </a:p>
          <a:p>
            <a:r>
              <a:rPr lang="ru-RU" sz="2800" dirty="0"/>
              <a:t>Уважительно относитесь к мнению друг друга;</a:t>
            </a:r>
          </a:p>
          <a:p>
            <a:r>
              <a:rPr lang="ru-RU" sz="2800" dirty="0"/>
              <a:t>Постарайтесь прийти к общему решению;</a:t>
            </a:r>
          </a:p>
          <a:p>
            <a:r>
              <a:rPr lang="ru-RU" sz="2800" dirty="0"/>
              <a:t>За каждый вопрос команда получает  количество баллов, в зависимости от стоимости вопроса на игровом поле;</a:t>
            </a:r>
          </a:p>
          <a:p>
            <a:r>
              <a:rPr lang="ru-RU" sz="2800" dirty="0"/>
              <a:t>Не выкрикивайте варианты ответов с места;</a:t>
            </a:r>
          </a:p>
          <a:p>
            <a:endParaRPr lang="ru-RU" sz="2800" dirty="0"/>
          </a:p>
          <a:p>
            <a:r>
              <a:rPr lang="ru-RU" sz="2800" dirty="0"/>
              <a:t>Желаем получить удовольствие от игры и удачи! </a:t>
            </a:r>
          </a:p>
          <a:p>
            <a:r>
              <a:rPr lang="ru-RU" sz="2800" dirty="0" err="1"/>
              <a:t>P.s</a:t>
            </a:r>
            <a:r>
              <a:rPr lang="ru-RU" sz="2800" dirty="0"/>
              <a:t>: Ваш Шерлок Холмс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8650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Блок-схема: альтернативный процесс 7"/>
          <p:cNvSpPr/>
          <p:nvPr/>
        </p:nvSpPr>
        <p:spPr>
          <a:xfrm>
            <a:off x="7715272" y="285728"/>
            <a:ext cx="821299" cy="714380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547664" y="5214926"/>
            <a:ext cx="5000660" cy="164307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11</a:t>
            </a:r>
            <a:endParaRPr lang="ru-RU" sz="8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547664" y="5214926"/>
            <a:ext cx="5000660" cy="164307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Сколько кругов вы видите?</a:t>
            </a:r>
            <a:endParaRPr lang="ru-RU" sz="4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547664" y="5214926"/>
            <a:ext cx="5000660" cy="1643074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право 11">
            <a:hlinkClick r:id="rId3" action="ppaction://hlinksldjump">
              <a:snd r:embed="rId4" name="chimes.wav"/>
            </a:hlinkClick>
          </p:cNvPr>
          <p:cNvSpPr/>
          <p:nvPr/>
        </p:nvSpPr>
        <p:spPr>
          <a:xfrm>
            <a:off x="7929586" y="6143644"/>
            <a:ext cx="1000132" cy="50006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2_5361641330407650754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1547665" y="442641"/>
            <a:ext cx="4896544" cy="4640569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vide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7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1gb_oP4NMYQ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72400" cy="6858000"/>
          </a:xfrm>
          <a:prstGeom prst="rect">
            <a:avLst/>
          </a:prstGeom>
        </p:spPr>
      </p:pic>
      <p:sp>
        <p:nvSpPr>
          <p:cNvPr id="8" name="Блок-схема: альтернативный процесс 7"/>
          <p:cNvSpPr/>
          <p:nvPr/>
        </p:nvSpPr>
        <p:spPr>
          <a:xfrm>
            <a:off x="7715272" y="285728"/>
            <a:ext cx="821299" cy="714380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020272" y="5214926"/>
            <a:ext cx="1627684" cy="164307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948264" y="5214926"/>
            <a:ext cx="1760300" cy="164307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020272" y="5214926"/>
            <a:ext cx="1760300" cy="1643074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право 11">
            <a:hlinkClick r:id="rId3" action="ppaction://hlinksldjump">
              <a:snd r:embed="rId4" name="chimes.wav"/>
            </a:hlinkClick>
          </p:cNvPr>
          <p:cNvSpPr/>
          <p:nvPr/>
        </p:nvSpPr>
        <p:spPr>
          <a:xfrm>
            <a:off x="7929586" y="6143644"/>
            <a:ext cx="1000132" cy="50006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Блок-схема: альтернативный процесс 7"/>
          <p:cNvSpPr/>
          <p:nvPr/>
        </p:nvSpPr>
        <p:spPr>
          <a:xfrm>
            <a:off x="7715272" y="285728"/>
            <a:ext cx="821299" cy="714380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644008" y="3356992"/>
            <a:ext cx="4499992" cy="164307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 и 8</a:t>
            </a:r>
            <a:endParaRPr lang="ru-RU" sz="6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644008" y="1268760"/>
            <a:ext cx="4499992" cy="374441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 этом рисунке есть два одинаковых человечка. Сможете их найти?</a:t>
            </a:r>
            <a:endParaRPr lang="ru-RU" sz="3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572000" y="1268760"/>
            <a:ext cx="4572000" cy="3672408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право 11">
            <a:hlinkClick r:id="rId2" action="ppaction://hlinksldjump">
              <a:snd r:embed="rId3" name="chimes.wav"/>
            </a:hlinkClick>
          </p:cNvPr>
          <p:cNvSpPr/>
          <p:nvPr/>
        </p:nvSpPr>
        <p:spPr>
          <a:xfrm>
            <a:off x="7929586" y="6143644"/>
            <a:ext cx="1000132" cy="50006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 descr="zadachi-na-vnimanie-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4716016" cy="6752211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Блок-схема: альтернативный процесс 7"/>
          <p:cNvSpPr/>
          <p:nvPr/>
        </p:nvSpPr>
        <p:spPr>
          <a:xfrm>
            <a:off x="8028384" y="0"/>
            <a:ext cx="821299" cy="714380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40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право 11">
            <a:hlinkClick r:id="rId3" action="ppaction://hlinksldjump">
              <a:snd r:embed="rId4" name="chimes.wav"/>
            </a:hlinkClick>
          </p:cNvPr>
          <p:cNvSpPr/>
          <p:nvPr/>
        </p:nvSpPr>
        <p:spPr>
          <a:xfrm>
            <a:off x="8143868" y="6357934"/>
            <a:ext cx="1000132" cy="50006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308304" cy="5447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Блок-схема: альтернативный процесс 7"/>
          <p:cNvSpPr/>
          <p:nvPr/>
        </p:nvSpPr>
        <p:spPr>
          <a:xfrm>
            <a:off x="7715272" y="285728"/>
            <a:ext cx="821299" cy="714380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0" y="5214926"/>
            <a:ext cx="7812360" cy="164307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 знаке есть знак «поворот на право»</a:t>
            </a:r>
            <a:endParaRPr lang="ru-RU" sz="3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0" y="5142918"/>
            <a:ext cx="7812360" cy="171508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tx1"/>
                </a:solidFill>
              </a:rPr>
              <a:t>На этой картинке допущена одна неточность. Как быстро вы ее обнаружите</a:t>
            </a:r>
            <a:endParaRPr lang="ru-RU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0" y="5214926"/>
            <a:ext cx="7812360" cy="1643074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право 11">
            <a:hlinkClick r:id="rId3" action="ppaction://hlinksldjump">
              <a:snd r:embed="rId4" name="chimes.wav"/>
            </a:hlinkClick>
          </p:cNvPr>
          <p:cNvSpPr/>
          <p:nvPr/>
        </p:nvSpPr>
        <p:spPr>
          <a:xfrm>
            <a:off x="7929586" y="6143644"/>
            <a:ext cx="1000132" cy="50006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357166"/>
            <a:ext cx="8501122" cy="6771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Записка от Шерлока Холмса, </a:t>
            </a:r>
            <a:r>
              <a:rPr lang="ru-RU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нструкция к игре</a:t>
            </a:r>
            <a:endParaRPr lang="ru-RU" sz="32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0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игровом поле дано 5 категорий с 5 вопросами. Каждый игрок выбирает категорию и вопрос с ценой ответа. Проверить себя можно, нажав на карточку с вопросом. Кто наберёт наибольшее количество баллов, тот будет победителем. </a:t>
            </a:r>
          </a:p>
          <a:p>
            <a:pPr algn="just"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Вернуться на игровое поле можно при помощи </a:t>
            </a:r>
          </a:p>
          <a:p>
            <a:pPr algn="just"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сыгравшей цене вопроса при возврате появляется красная рамочка.</a:t>
            </a:r>
          </a:p>
          <a:p>
            <a:pPr algn="just"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Завершить игру можно при помощи кнопки</a:t>
            </a:r>
          </a:p>
          <a:p>
            <a:pPr algn="just"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P.s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: желаю удачи!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трелка вправо 2"/>
          <p:cNvSpPr/>
          <p:nvPr/>
        </p:nvSpPr>
        <p:spPr>
          <a:xfrm>
            <a:off x="6858016" y="2786058"/>
            <a:ext cx="1000132" cy="50006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Управляющая кнопка: настраиваемая 3">
            <a:hlinkClick r:id="" action="ppaction://noaction" highlightClick="1"/>
          </p:cNvPr>
          <p:cNvSpPr/>
          <p:nvPr/>
        </p:nvSpPr>
        <p:spPr>
          <a:xfrm>
            <a:off x="6429388" y="4786322"/>
            <a:ext cx="1000132" cy="214314"/>
          </a:xfrm>
          <a:prstGeom prst="actionButtonBlank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ВЫХОД</a:t>
            </a:r>
            <a:endParaRPr lang="ru-RU"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>
            <a:hlinkClick r:id="rId2" action="ppaction://hlinksldjump"/>
          </p:cNvPr>
          <p:cNvSpPr/>
          <p:nvPr/>
        </p:nvSpPr>
        <p:spPr>
          <a:xfrm>
            <a:off x="3143240" y="5643578"/>
            <a:ext cx="2857520" cy="571504"/>
          </a:xfrm>
          <a:prstGeom prst="rect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Начать игру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Управляющая кнопка: документ 6">
            <a:hlinkClick r:id="" action="ppaction://hlinkshowjump?jump=lastslide" highlightClick="1"/>
          </p:cNvPr>
          <p:cNvSpPr/>
          <p:nvPr/>
        </p:nvSpPr>
        <p:spPr>
          <a:xfrm>
            <a:off x="285720" y="285728"/>
            <a:ext cx="571504" cy="642942"/>
          </a:xfrm>
          <a:prstGeom prst="actionButtonDocumen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Группа 37"/>
          <p:cNvGrpSpPr/>
          <p:nvPr/>
        </p:nvGrpSpPr>
        <p:grpSpPr>
          <a:xfrm>
            <a:off x="285720" y="1643050"/>
            <a:ext cx="3929090" cy="1143008"/>
            <a:chOff x="285720" y="1643050"/>
            <a:chExt cx="3929090" cy="1143008"/>
          </a:xfrm>
        </p:grpSpPr>
        <p:sp>
          <p:nvSpPr>
            <p:cNvPr id="54" name="Блок-схема: альтернативный процесс 53"/>
            <p:cNvSpPr/>
            <p:nvPr/>
          </p:nvSpPr>
          <p:spPr>
            <a:xfrm>
              <a:off x="285720" y="1643050"/>
              <a:ext cx="3929090" cy="1143008"/>
            </a:xfrm>
            <a:prstGeom prst="flowChartAlternateProcess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571472" y="1785926"/>
              <a:ext cx="3357586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Память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285720" y="2928934"/>
            <a:ext cx="3929090" cy="1143008"/>
            <a:chOff x="285720" y="2928934"/>
            <a:chExt cx="3929090" cy="1143008"/>
          </a:xfrm>
        </p:grpSpPr>
        <p:sp>
          <p:nvSpPr>
            <p:cNvPr id="50" name="Блок-схема: альтернативный процесс 49"/>
            <p:cNvSpPr/>
            <p:nvPr/>
          </p:nvSpPr>
          <p:spPr>
            <a:xfrm>
              <a:off x="285720" y="2928934"/>
              <a:ext cx="3929090" cy="1143008"/>
            </a:xfrm>
            <a:prstGeom prst="flowChartAlternateProcess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85720" y="3071810"/>
              <a:ext cx="3857652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 err="1" smtClean="0">
                  <a:latin typeface="Times New Roman" pitchFamily="18" charset="0"/>
                  <a:cs typeface="Times New Roman" pitchFamily="18" charset="0"/>
                </a:rPr>
                <a:t>Креативное</a:t>
              </a:r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 мышление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323528" y="4221088"/>
            <a:ext cx="3929090" cy="1143008"/>
            <a:chOff x="285720" y="5500702"/>
            <a:chExt cx="3929090" cy="1143008"/>
          </a:xfrm>
        </p:grpSpPr>
        <p:sp>
          <p:nvSpPr>
            <p:cNvPr id="52" name="Блок-схема: альтернативный процесс 51"/>
            <p:cNvSpPr/>
            <p:nvPr/>
          </p:nvSpPr>
          <p:spPr>
            <a:xfrm>
              <a:off x="285720" y="5500702"/>
              <a:ext cx="3929090" cy="1143008"/>
            </a:xfrm>
            <a:prstGeom prst="flowChartAlternateProcess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357158" y="5643578"/>
              <a:ext cx="3764293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Пространственное мышление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285720" y="357166"/>
            <a:ext cx="3929090" cy="1143008"/>
            <a:chOff x="285720" y="357166"/>
            <a:chExt cx="3929090" cy="1143008"/>
          </a:xfrm>
        </p:grpSpPr>
        <p:sp>
          <p:nvSpPr>
            <p:cNvPr id="51" name="Блок-схема: альтернативный процесс 50"/>
            <p:cNvSpPr/>
            <p:nvPr/>
          </p:nvSpPr>
          <p:spPr>
            <a:xfrm>
              <a:off x="285720" y="357166"/>
              <a:ext cx="3929090" cy="1143008"/>
            </a:xfrm>
            <a:prstGeom prst="flowChartAlternate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357158" y="500042"/>
              <a:ext cx="3786213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Внимание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2" name="Блок-схема: альтернативный процесс 21">
            <a:hlinkClick r:id="rId2" action="ppaction://hlinksldjump">
              <a:snd r:embed="rId3" name="chimes.wav"/>
            </a:hlinkClick>
          </p:cNvPr>
          <p:cNvSpPr/>
          <p:nvPr/>
        </p:nvSpPr>
        <p:spPr>
          <a:xfrm>
            <a:off x="4286249" y="571480"/>
            <a:ext cx="821299" cy="714380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Блок-схема: альтернативный процесс 54">
            <a:hlinkClick r:id="rId4" action="ppaction://hlinksldjump">
              <a:snd r:embed="rId3" name="chimes.wav"/>
            </a:hlinkClick>
          </p:cNvPr>
          <p:cNvSpPr/>
          <p:nvPr/>
        </p:nvSpPr>
        <p:spPr>
          <a:xfrm>
            <a:off x="5233902" y="571480"/>
            <a:ext cx="821299" cy="714380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Блок-схема: альтернативный процесс 55">
            <a:hlinkClick r:id="rId5" action="ppaction://hlinksldjump">
              <a:snd r:embed="rId3" name="chimes.wav"/>
            </a:hlinkClick>
          </p:cNvPr>
          <p:cNvSpPr/>
          <p:nvPr/>
        </p:nvSpPr>
        <p:spPr>
          <a:xfrm>
            <a:off x="6181554" y="571480"/>
            <a:ext cx="821299" cy="714380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Блок-схема: альтернативный процесс 56">
            <a:hlinkClick r:id="rId6" action="ppaction://hlinksldjump">
              <a:snd r:embed="rId3" name="chimes.wav"/>
            </a:hlinkClick>
          </p:cNvPr>
          <p:cNvSpPr/>
          <p:nvPr/>
        </p:nvSpPr>
        <p:spPr>
          <a:xfrm>
            <a:off x="7129207" y="571480"/>
            <a:ext cx="821299" cy="714380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40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Блок-схема: альтернативный процесс 57">
            <a:hlinkClick r:id="rId7" action="ppaction://hlinksldjump">
              <a:snd r:embed="rId3" name="chimes.wav"/>
            </a:hlinkClick>
          </p:cNvPr>
          <p:cNvSpPr/>
          <p:nvPr/>
        </p:nvSpPr>
        <p:spPr>
          <a:xfrm>
            <a:off x="8108420" y="571480"/>
            <a:ext cx="821299" cy="714380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Блок-схема: альтернативный процесс 59">
            <a:hlinkClick r:id="rId8" action="ppaction://hlinksldjump">
              <a:snd r:embed="rId3" name="chimes.wav"/>
            </a:hlinkClick>
          </p:cNvPr>
          <p:cNvSpPr/>
          <p:nvPr/>
        </p:nvSpPr>
        <p:spPr>
          <a:xfrm>
            <a:off x="4267289" y="1857364"/>
            <a:ext cx="821299" cy="714380"/>
          </a:xfrm>
          <a:prstGeom prst="flowChartAlternate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Блок-схема: альтернативный процесс 60">
            <a:hlinkClick r:id="rId9" action="ppaction://hlinksldjump">
              <a:snd r:embed="rId3" name="chimes.wav"/>
            </a:hlinkClick>
          </p:cNvPr>
          <p:cNvSpPr/>
          <p:nvPr/>
        </p:nvSpPr>
        <p:spPr>
          <a:xfrm>
            <a:off x="5214942" y="1857364"/>
            <a:ext cx="821299" cy="714380"/>
          </a:xfrm>
          <a:prstGeom prst="flowChartAlternate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Блок-схема: альтернативный процесс 61">
            <a:hlinkClick r:id="rId10" action="ppaction://hlinksldjump">
              <a:snd r:embed="rId3" name="chimes.wav"/>
            </a:hlinkClick>
          </p:cNvPr>
          <p:cNvSpPr/>
          <p:nvPr/>
        </p:nvSpPr>
        <p:spPr>
          <a:xfrm>
            <a:off x="6162594" y="1857364"/>
            <a:ext cx="821299" cy="714380"/>
          </a:xfrm>
          <a:prstGeom prst="flowChartAlternate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Блок-схема: альтернативный процесс 62">
            <a:hlinkClick r:id="rId11" action="ppaction://hlinksldjump">
              <a:snd r:embed="rId3" name="chimes.wav"/>
            </a:hlinkClick>
          </p:cNvPr>
          <p:cNvSpPr/>
          <p:nvPr/>
        </p:nvSpPr>
        <p:spPr>
          <a:xfrm>
            <a:off x="7110247" y="1857364"/>
            <a:ext cx="821299" cy="714380"/>
          </a:xfrm>
          <a:prstGeom prst="flowChartAlternate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40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Блок-схема: альтернативный процесс 63">
            <a:hlinkClick r:id="rId12" action="ppaction://hlinksldjump">
              <a:snd r:embed="rId3" name="chimes.wav"/>
            </a:hlinkClick>
          </p:cNvPr>
          <p:cNvSpPr/>
          <p:nvPr/>
        </p:nvSpPr>
        <p:spPr>
          <a:xfrm>
            <a:off x="8089460" y="1857364"/>
            <a:ext cx="821299" cy="714380"/>
          </a:xfrm>
          <a:prstGeom prst="flowChartAlternate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Блок-схема: альтернативный процесс 64">
            <a:hlinkClick r:id="rId13" action="ppaction://hlinksldjump">
              <a:snd r:embed="rId3" name="chimes.wav"/>
            </a:hlinkClick>
          </p:cNvPr>
          <p:cNvSpPr/>
          <p:nvPr/>
        </p:nvSpPr>
        <p:spPr>
          <a:xfrm>
            <a:off x="4286248" y="3143248"/>
            <a:ext cx="821299" cy="714380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Блок-схема: альтернативный процесс 65">
            <a:hlinkClick r:id="rId14" action="ppaction://hlinksldjump">
              <a:snd r:embed="rId3" name="chimes.wav"/>
            </a:hlinkClick>
          </p:cNvPr>
          <p:cNvSpPr/>
          <p:nvPr/>
        </p:nvSpPr>
        <p:spPr>
          <a:xfrm>
            <a:off x="5233901" y="3143248"/>
            <a:ext cx="821299" cy="714380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Блок-схема: альтернативный процесс 66">
            <a:hlinkClick r:id="rId15" action="ppaction://hlinksldjump">
              <a:snd r:embed="rId3" name="chimes.wav"/>
            </a:hlinkClick>
          </p:cNvPr>
          <p:cNvSpPr/>
          <p:nvPr/>
        </p:nvSpPr>
        <p:spPr>
          <a:xfrm>
            <a:off x="6181553" y="3143248"/>
            <a:ext cx="821299" cy="714380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Блок-схема: альтернативный процесс 67">
            <a:hlinkClick r:id="rId16" action="ppaction://hlinksldjump">
              <a:snd r:embed="rId3" name="chimes.wav"/>
            </a:hlinkClick>
          </p:cNvPr>
          <p:cNvSpPr/>
          <p:nvPr/>
        </p:nvSpPr>
        <p:spPr>
          <a:xfrm>
            <a:off x="7129206" y="3143248"/>
            <a:ext cx="821299" cy="714380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40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Блок-схема: альтернативный процесс 68">
            <a:hlinkClick r:id="rId17" action="ppaction://hlinksldjump">
              <a:snd r:embed="rId3" name="chimes.wav"/>
            </a:hlinkClick>
          </p:cNvPr>
          <p:cNvSpPr/>
          <p:nvPr/>
        </p:nvSpPr>
        <p:spPr>
          <a:xfrm>
            <a:off x="8108419" y="3143248"/>
            <a:ext cx="821299" cy="714380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Блок-схема: альтернативный процесс 69">
            <a:hlinkClick r:id="rId18" action="ppaction://hlinksldjump">
              <a:snd r:embed="rId3" name="chimes.wav"/>
            </a:hlinkClick>
          </p:cNvPr>
          <p:cNvSpPr/>
          <p:nvPr/>
        </p:nvSpPr>
        <p:spPr>
          <a:xfrm>
            <a:off x="4267289" y="4357694"/>
            <a:ext cx="821299" cy="714380"/>
          </a:xfrm>
          <a:prstGeom prst="flowChartAlternateProcess">
            <a:avLst/>
          </a:prstGeom>
          <a:solidFill>
            <a:srgbClr val="FFFFB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Блок-схема: альтернативный процесс 70">
            <a:hlinkClick r:id="rId19" action="ppaction://hlinksldjump">
              <a:snd r:embed="rId3" name="chimes.wav"/>
            </a:hlinkClick>
          </p:cNvPr>
          <p:cNvSpPr/>
          <p:nvPr/>
        </p:nvSpPr>
        <p:spPr>
          <a:xfrm>
            <a:off x="5214942" y="4357694"/>
            <a:ext cx="821299" cy="714380"/>
          </a:xfrm>
          <a:prstGeom prst="flowChartAlternateProcess">
            <a:avLst/>
          </a:prstGeom>
          <a:solidFill>
            <a:srgbClr val="FFFFB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Блок-схема: альтернативный процесс 71">
            <a:hlinkClick r:id="rId20" action="ppaction://hlinksldjump">
              <a:snd r:embed="rId3" name="chimes.wav"/>
            </a:hlinkClick>
          </p:cNvPr>
          <p:cNvSpPr/>
          <p:nvPr/>
        </p:nvSpPr>
        <p:spPr>
          <a:xfrm>
            <a:off x="6162594" y="4357694"/>
            <a:ext cx="821299" cy="714380"/>
          </a:xfrm>
          <a:prstGeom prst="flowChartAlternateProcess">
            <a:avLst/>
          </a:prstGeom>
          <a:solidFill>
            <a:srgbClr val="FFFFB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Блок-схема: альтернативный процесс 72">
            <a:hlinkClick r:id="rId21" action="ppaction://hlinksldjump"/>
          </p:cNvPr>
          <p:cNvSpPr/>
          <p:nvPr/>
        </p:nvSpPr>
        <p:spPr>
          <a:xfrm>
            <a:off x="7110247" y="4357694"/>
            <a:ext cx="821299" cy="714380"/>
          </a:xfrm>
          <a:prstGeom prst="flowChartAlternateProcess">
            <a:avLst/>
          </a:prstGeom>
          <a:solidFill>
            <a:srgbClr val="FFFFB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40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Блок-схема: альтернативный процесс 73">
            <a:hlinkClick r:id="rId22" action="ppaction://hlinksldjump">
              <a:snd r:embed="rId3" name="chimes.wav"/>
            </a:hlinkClick>
          </p:cNvPr>
          <p:cNvSpPr/>
          <p:nvPr/>
        </p:nvSpPr>
        <p:spPr>
          <a:xfrm>
            <a:off x="8089460" y="4357694"/>
            <a:ext cx="821299" cy="714380"/>
          </a:xfrm>
          <a:prstGeom prst="flowChartAlternateProcess">
            <a:avLst/>
          </a:prstGeom>
          <a:solidFill>
            <a:srgbClr val="FFFFB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Блок-схема: альтернативный процесс 42"/>
          <p:cNvSpPr/>
          <p:nvPr/>
        </p:nvSpPr>
        <p:spPr>
          <a:xfrm>
            <a:off x="4286248" y="1857364"/>
            <a:ext cx="785818" cy="714380"/>
          </a:xfrm>
          <a:prstGeom prst="flowChartAlternateProcess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 w="76200"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Блок-схема: альтернативный процесс 43"/>
          <p:cNvSpPr/>
          <p:nvPr/>
        </p:nvSpPr>
        <p:spPr>
          <a:xfrm>
            <a:off x="5214942" y="1857364"/>
            <a:ext cx="785818" cy="714380"/>
          </a:xfrm>
          <a:prstGeom prst="flowChartAlternateProcess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 w="76200"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Блок-схема: альтернативный процесс 44"/>
          <p:cNvSpPr/>
          <p:nvPr/>
        </p:nvSpPr>
        <p:spPr>
          <a:xfrm>
            <a:off x="6215074" y="1857364"/>
            <a:ext cx="749861" cy="714380"/>
          </a:xfrm>
          <a:prstGeom prst="flowChartAlternateProcess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 w="76200"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Блок-схема: альтернативный процесс 45"/>
          <p:cNvSpPr/>
          <p:nvPr/>
        </p:nvSpPr>
        <p:spPr>
          <a:xfrm>
            <a:off x="7143768" y="1857364"/>
            <a:ext cx="785818" cy="714380"/>
          </a:xfrm>
          <a:prstGeom prst="flowChartAlternateProcess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 w="76200"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Блок-схема: альтернативный процесс 46"/>
          <p:cNvSpPr/>
          <p:nvPr/>
        </p:nvSpPr>
        <p:spPr>
          <a:xfrm>
            <a:off x="8143900" y="1857364"/>
            <a:ext cx="714379" cy="714380"/>
          </a:xfrm>
          <a:prstGeom prst="flowChartAlternateProcess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 w="76200"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Блок-схема: альтернативный процесс 47"/>
          <p:cNvSpPr/>
          <p:nvPr/>
        </p:nvSpPr>
        <p:spPr>
          <a:xfrm>
            <a:off x="4286248" y="3143248"/>
            <a:ext cx="785818" cy="714380"/>
          </a:xfrm>
          <a:prstGeom prst="flowChartAlternateProcess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 w="76200"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Блок-схема: альтернативный процесс 48"/>
          <p:cNvSpPr/>
          <p:nvPr/>
        </p:nvSpPr>
        <p:spPr>
          <a:xfrm>
            <a:off x="5286380" y="3143248"/>
            <a:ext cx="749861" cy="714380"/>
          </a:xfrm>
          <a:prstGeom prst="flowChartAlternateProcess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 w="76200"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Блок-схема: альтернативный процесс 58"/>
          <p:cNvSpPr/>
          <p:nvPr/>
        </p:nvSpPr>
        <p:spPr>
          <a:xfrm>
            <a:off x="6215074" y="3143248"/>
            <a:ext cx="749861" cy="714356"/>
          </a:xfrm>
          <a:prstGeom prst="flowChartAlternateProcess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 w="76200"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Блок-схема: альтернативный процесс 79"/>
          <p:cNvSpPr/>
          <p:nvPr/>
        </p:nvSpPr>
        <p:spPr>
          <a:xfrm>
            <a:off x="7143768" y="3143248"/>
            <a:ext cx="749861" cy="714356"/>
          </a:xfrm>
          <a:prstGeom prst="flowChartAlternateProcess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 w="76200"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Блок-схема: альтернативный процесс 80"/>
          <p:cNvSpPr/>
          <p:nvPr/>
        </p:nvSpPr>
        <p:spPr>
          <a:xfrm>
            <a:off x="8143900" y="3143248"/>
            <a:ext cx="749861" cy="714356"/>
          </a:xfrm>
          <a:prstGeom prst="flowChartAlternateProcess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 w="76200"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Блок-схема: альтернативный процесс 81"/>
          <p:cNvSpPr/>
          <p:nvPr/>
        </p:nvSpPr>
        <p:spPr>
          <a:xfrm>
            <a:off x="4286248" y="4357694"/>
            <a:ext cx="749861" cy="714356"/>
          </a:xfrm>
          <a:prstGeom prst="flowChartAlternateProcess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 w="76200"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Блок-схема: альтернативный процесс 82"/>
          <p:cNvSpPr/>
          <p:nvPr/>
        </p:nvSpPr>
        <p:spPr>
          <a:xfrm>
            <a:off x="5214942" y="4357694"/>
            <a:ext cx="749861" cy="714356"/>
          </a:xfrm>
          <a:prstGeom prst="flowChartAlternateProcess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 w="76200"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Блок-схема: альтернативный процесс 84"/>
          <p:cNvSpPr/>
          <p:nvPr/>
        </p:nvSpPr>
        <p:spPr>
          <a:xfrm>
            <a:off x="6143636" y="4357694"/>
            <a:ext cx="785818" cy="714356"/>
          </a:xfrm>
          <a:prstGeom prst="flowChartAlternateProcess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 w="76200"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" name="Блок-схема: альтернативный процесс 85"/>
          <p:cNvSpPr/>
          <p:nvPr/>
        </p:nvSpPr>
        <p:spPr>
          <a:xfrm>
            <a:off x="7143768" y="4357694"/>
            <a:ext cx="749861" cy="714356"/>
          </a:xfrm>
          <a:prstGeom prst="flowChartAlternateProcess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 w="76200"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" name="Блок-схема: альтернативный процесс 86"/>
          <p:cNvSpPr/>
          <p:nvPr/>
        </p:nvSpPr>
        <p:spPr>
          <a:xfrm>
            <a:off x="8072462" y="4357694"/>
            <a:ext cx="785818" cy="714356"/>
          </a:xfrm>
          <a:prstGeom prst="flowChartAlternateProcess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 w="76200"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Блок-схема: альтернативный процесс 83"/>
          <p:cNvSpPr/>
          <p:nvPr/>
        </p:nvSpPr>
        <p:spPr>
          <a:xfrm>
            <a:off x="4286248" y="571480"/>
            <a:ext cx="749861" cy="714356"/>
          </a:xfrm>
          <a:prstGeom prst="flowChartAlternateProcess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 w="76200"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" name="Блок-схема: альтернативный процесс 87"/>
          <p:cNvSpPr/>
          <p:nvPr/>
        </p:nvSpPr>
        <p:spPr>
          <a:xfrm>
            <a:off x="5286380" y="571480"/>
            <a:ext cx="749861" cy="714356"/>
          </a:xfrm>
          <a:prstGeom prst="flowChartAlternateProcess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 w="76200"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" name="Блок-схема: альтернативный процесс 88"/>
          <p:cNvSpPr/>
          <p:nvPr/>
        </p:nvSpPr>
        <p:spPr>
          <a:xfrm>
            <a:off x="6215074" y="571480"/>
            <a:ext cx="749861" cy="714356"/>
          </a:xfrm>
          <a:prstGeom prst="flowChartAlternateProcess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 w="76200"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" name="Блок-схема: альтернативный процесс 89"/>
          <p:cNvSpPr/>
          <p:nvPr/>
        </p:nvSpPr>
        <p:spPr>
          <a:xfrm>
            <a:off x="7143768" y="571480"/>
            <a:ext cx="749861" cy="714356"/>
          </a:xfrm>
          <a:prstGeom prst="flowChartAlternateProcess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 w="76200"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" name="Блок-схема: альтернативный процесс 90"/>
          <p:cNvSpPr/>
          <p:nvPr/>
        </p:nvSpPr>
        <p:spPr>
          <a:xfrm>
            <a:off x="8143900" y="571480"/>
            <a:ext cx="749861" cy="714356"/>
          </a:xfrm>
          <a:prstGeom prst="flowChartAlternateProcess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 w="76200"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7" name="Управляющая кнопка: настраиваемая 96">
            <a:hlinkClick r:id="" action="ppaction://hlinkshowjump?jump=endshow" highlightClick="1"/>
          </p:cNvPr>
          <p:cNvSpPr/>
          <p:nvPr/>
        </p:nvSpPr>
        <p:spPr>
          <a:xfrm>
            <a:off x="8001024" y="6500834"/>
            <a:ext cx="1000132" cy="214314"/>
          </a:xfrm>
          <a:prstGeom prst="actionButtonBlank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ВЫХОД</a:t>
            </a:r>
            <a:endParaRPr lang="ru-RU"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9" grpId="0" animBg="1"/>
      <p:bldP spid="80" grpId="0" animBg="1"/>
      <p:bldP spid="81" grpId="0" animBg="1"/>
      <p:bldP spid="82" grpId="0" animBg="1"/>
      <p:bldP spid="83" grpId="0" animBg="1"/>
      <p:bldP spid="85" grpId="0" animBg="1"/>
      <p:bldP spid="86" grpId="0" animBg="1"/>
      <p:bldP spid="87" grpId="0" animBg="1"/>
      <p:bldP spid="84" grpId="0" animBg="1"/>
      <p:bldP spid="88" grpId="0" animBg="1"/>
      <p:bldP spid="89" grpId="0" animBg="1"/>
      <p:bldP spid="90" grpId="0" animBg="1"/>
      <p:bldP spid="9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oc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8" name="Блок-схема: альтернативный процесс 7"/>
          <p:cNvSpPr/>
          <p:nvPr/>
        </p:nvSpPr>
        <p:spPr>
          <a:xfrm>
            <a:off x="7715272" y="285728"/>
            <a:ext cx="821299" cy="714380"/>
          </a:xfrm>
          <a:prstGeom prst="flowChartAlternate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860032" y="5214926"/>
            <a:ext cx="4283968" cy="164307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1-оранжевый,2-синий,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3-красный, 4- желтый, 5-зеленый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43340" y="5214926"/>
            <a:ext cx="5000660" cy="164307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Запомни цвет шариков и их номера</a:t>
            </a:r>
            <a:endParaRPr lang="ru-RU" sz="3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43340" y="5214926"/>
            <a:ext cx="5000660" cy="1643074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право 11">
            <a:hlinkClick r:id="rId3" action="ppaction://hlinksldjump">
              <a:snd r:embed="rId4" name="chimes.wav"/>
            </a:hlinkClick>
          </p:cNvPr>
          <p:cNvSpPr/>
          <p:nvPr/>
        </p:nvSpPr>
        <p:spPr>
          <a:xfrm>
            <a:off x="7884368" y="1196752"/>
            <a:ext cx="1000132" cy="50006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 descr="развитие памяти 17.jpg"/>
          <p:cNvPicPr>
            <a:picLocks noChangeAspect="1"/>
          </p:cNvPicPr>
          <p:nvPr/>
        </p:nvPicPr>
        <p:blipFill>
          <a:blip r:embed="rId5" cstate="print"/>
          <a:srcRect l="8169" t="19550" r="6675" b="9051"/>
          <a:stretch>
            <a:fillRect/>
          </a:stretch>
        </p:blipFill>
        <p:spPr>
          <a:xfrm>
            <a:off x="0" y="-1"/>
            <a:ext cx="4716016" cy="6858001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xit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Блок-схема: альтернативный процесс 7"/>
          <p:cNvSpPr/>
          <p:nvPr/>
        </p:nvSpPr>
        <p:spPr>
          <a:xfrm>
            <a:off x="7715272" y="285728"/>
            <a:ext cx="821299" cy="714380"/>
          </a:xfrm>
          <a:prstGeom prst="flowChartAlternate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0" y="5445224"/>
            <a:ext cx="7092280" cy="141277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Запомни фигуры и их расположение слева, по памяти повтори их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трелка вправо 11">
            <a:hlinkClick r:id="rId2" action="ppaction://hlinksldjump">
              <a:snd r:embed="rId3" name="chimes.wav"/>
            </a:hlinkClick>
          </p:cNvPr>
          <p:cNvSpPr/>
          <p:nvPr/>
        </p:nvSpPr>
        <p:spPr>
          <a:xfrm>
            <a:off x="7929586" y="6143644"/>
            <a:ext cx="1000132" cy="50006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1"/>
            <a:ext cx="7092280" cy="5534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withEffect">
                                  <p:stCondLst>
                                    <p:cond delay="285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9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Блок-схема: альтернативный процесс 7"/>
          <p:cNvSpPr/>
          <p:nvPr/>
        </p:nvSpPr>
        <p:spPr>
          <a:xfrm>
            <a:off x="7715272" y="285728"/>
            <a:ext cx="821299" cy="714380"/>
          </a:xfrm>
          <a:prstGeom prst="flowChartAlternate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763688" y="5214926"/>
            <a:ext cx="5000660" cy="164307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Машинка, баночка, мячик 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763688" y="5214926"/>
            <a:ext cx="5000660" cy="164307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Какие предметы были на картинке?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691680" y="5214926"/>
            <a:ext cx="5000660" cy="1643074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право 11">
            <a:hlinkClick r:id="rId2" action="ppaction://hlinksldjump">
              <a:snd r:embed="rId3" name="chimes.wav"/>
            </a:hlinkClick>
          </p:cNvPr>
          <p:cNvSpPr/>
          <p:nvPr/>
        </p:nvSpPr>
        <p:spPr>
          <a:xfrm>
            <a:off x="7929586" y="6143644"/>
            <a:ext cx="1000132" cy="50006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0"/>
            <a:ext cx="5489203" cy="5198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672" y="4149080"/>
            <a:ext cx="524218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withEffect">
                                  <p:stCondLst>
                                    <p:cond delay="22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824440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Запоминайте следующие ряды стрелок. Ищите закономерность в их расположении. Воспроизведите рисунок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8322701" y="260648"/>
            <a:ext cx="821299" cy="714380"/>
          </a:xfrm>
          <a:prstGeom prst="flowChartAlternate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40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право 11">
            <a:hlinkClick r:id="rId2" action="ppaction://hlinksldjump">
              <a:snd r:embed="rId3" name="chimes.wav"/>
            </a:hlinkClick>
          </p:cNvPr>
          <p:cNvSpPr/>
          <p:nvPr/>
        </p:nvSpPr>
        <p:spPr>
          <a:xfrm>
            <a:off x="7929586" y="6143644"/>
            <a:ext cx="1000132" cy="50006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 descr="pxz9UEfgXiQ.jpg"/>
          <p:cNvPicPr>
            <a:picLocks noChangeAspect="1"/>
          </p:cNvPicPr>
          <p:nvPr/>
        </p:nvPicPr>
        <p:blipFill>
          <a:blip r:embed="rId4" cstate="print"/>
          <a:srcRect t="29965" r="-370" b="-506"/>
          <a:stretch>
            <a:fillRect/>
          </a:stretch>
        </p:blipFill>
        <p:spPr>
          <a:xfrm>
            <a:off x="0" y="1124744"/>
            <a:ext cx="9144000" cy="4822547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59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6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oc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13" name="зоркий глаз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5004048" y="1433647"/>
            <a:ext cx="3888432" cy="2154501"/>
          </a:xfrm>
          <a:prstGeom prst="rect">
            <a:avLst/>
          </a:prstGeom>
        </p:spPr>
      </p:pic>
      <p:grpSp>
        <p:nvGrpSpPr>
          <p:cNvPr id="4" name="Группа 4"/>
          <p:cNvGrpSpPr/>
          <p:nvPr/>
        </p:nvGrpSpPr>
        <p:grpSpPr>
          <a:xfrm>
            <a:off x="928662" y="285728"/>
            <a:ext cx="6500858" cy="714380"/>
            <a:chOff x="285720" y="1643050"/>
            <a:chExt cx="3929090" cy="1143008"/>
          </a:xfrm>
        </p:grpSpPr>
        <p:sp>
          <p:nvSpPr>
            <p:cNvPr id="6" name="Блок-схема: альтернативный процесс 5"/>
            <p:cNvSpPr/>
            <p:nvPr/>
          </p:nvSpPr>
          <p:spPr>
            <a:xfrm>
              <a:off x="285720" y="1643050"/>
              <a:ext cx="3929090" cy="1143008"/>
            </a:xfrm>
            <a:prstGeom prst="flowChartAlternateProcess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Лента конвейера «Зоркий глаз»</a:t>
              </a:r>
              <a:endPara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571472" y="1785927"/>
              <a:ext cx="3357586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" name="Блок-схема: альтернативный процесс 7"/>
          <p:cNvSpPr/>
          <p:nvPr/>
        </p:nvSpPr>
        <p:spPr>
          <a:xfrm>
            <a:off x="7715272" y="285728"/>
            <a:ext cx="821299" cy="714380"/>
          </a:xfrm>
          <a:prstGeom prst="flowChartAlternate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123728" y="3789040"/>
            <a:ext cx="5000660" cy="164307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Лось, улитка, облака, обезьяна, </a:t>
            </a:r>
            <a:r>
              <a:rPr lang="ru-RU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айболит</a:t>
            </a: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утюг, усы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0" y="1340768"/>
            <a:ext cx="4932040" cy="237626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Запомни предметы. Когда лента остановится, назови предметы.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трелка вправо 11">
            <a:hlinkClick r:id="rId5" action="ppaction://hlinksldjump">
              <a:snd r:embed="rId6" name="chimes.wav"/>
            </a:hlinkClick>
          </p:cNvPr>
          <p:cNvSpPr/>
          <p:nvPr/>
        </p:nvSpPr>
        <p:spPr>
          <a:xfrm>
            <a:off x="7929586" y="6143644"/>
            <a:ext cx="1000132" cy="50006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ntr" presetSubtype="5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vide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3903</TotalTime>
  <Words>651</Words>
  <Application>Microsoft Office PowerPoint</Application>
  <PresentationFormat>Экран (4:3)</PresentationFormat>
  <Paragraphs>111</Paragraphs>
  <Slides>24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Трек</vt:lpstr>
      <vt:lpstr>Презентация PowerPoint</vt:lpstr>
      <vt:lpstr>Друзья, вам предстоит стать дружной командой в нашей игре. Наши правила помогут  вам в этом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Интерактивная игра «Сказки А. С. Пушкина» для учащихся 1-4 классов</dc:title>
  <dc:creator>User</dc:creator>
  <cp:lastModifiedBy>Психолог</cp:lastModifiedBy>
  <cp:revision>24</cp:revision>
  <dcterms:created xsi:type="dcterms:W3CDTF">2014-06-10T16:36:55Z</dcterms:created>
  <dcterms:modified xsi:type="dcterms:W3CDTF">2025-02-11T05:45:49Z</dcterms:modified>
</cp:coreProperties>
</file>