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308" r:id="rId3"/>
    <p:sldId id="309" r:id="rId4"/>
    <p:sldId id="264" r:id="rId5"/>
    <p:sldId id="265" r:id="rId6"/>
    <p:sldId id="266" r:id="rId7"/>
    <p:sldId id="274" r:id="rId8"/>
    <p:sldId id="267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1650" spc="75" baseline="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36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36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1500" spc="75" baseline="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4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950" b="1">
                <a:solidFill>
                  <a:schemeClr val="tx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950" b="1" baseline="0">
                <a:solidFill>
                  <a:schemeClr val="tx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350" b="1" spc="-38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350" b="1" spc="-38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750"/>
              </a:spcAft>
              <a:buFontTx/>
              <a:buNone/>
              <a:defRPr sz="1200" b="0">
                <a:solidFill>
                  <a:schemeClr val="tx2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fld id="{F939D48E-18D5-4592-802C-77BDBF24C36A}" type="datetimeFigureOut">
              <a:rPr lang="ru-RU" smtClean="0"/>
              <a:pPr/>
              <a:t>11.02.2025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200" baseline="0">
                <a:solidFill>
                  <a:schemeClr val="tx2"/>
                </a:solidFill>
              </a:defRPr>
            </a:lvl1pPr>
          </a:lstStyle>
          <a:p>
            <a:fld id="{C6B6B3C1-1498-4CD5-8182-8059F035DA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3150" b="0" kern="1200" spc="-75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2"/>
        </a:buClr>
        <a:buSzPct val="8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225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4380" indent="-171450" algn="l" rtl="0" eaLnBrk="1" latinLnBrk="0" hangingPunct="1">
        <a:spcBef>
          <a:spcPts val="225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71450" algn="l" rtl="0" eaLnBrk="1" latinLnBrk="0" hangingPunct="1">
        <a:spcBef>
          <a:spcPts val="22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145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275" kern="1200">
          <a:solidFill>
            <a:schemeClr val="tx1"/>
          </a:solidFill>
          <a:latin typeface="+mn-lt"/>
          <a:ea typeface="+mn-ea"/>
          <a:cs typeface="+mn-cs"/>
        </a:defRPr>
      </a:lvl6pPr>
      <a:lvl7pPr marL="1508760" indent="-13716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3716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37160" algn="l" rtl="0" eaLnBrk="1" latinLnBrk="0" hangingPunct="1">
        <a:spcBef>
          <a:spcPts val="255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8.xml"/><Relationship Id="rId18" Type="http://schemas.openxmlformats.org/officeDocument/2006/relationships/slide" Target="slide38.xml"/><Relationship Id="rId3" Type="http://schemas.openxmlformats.org/officeDocument/2006/relationships/slide" Target="slide8.xml"/><Relationship Id="rId21" Type="http://schemas.openxmlformats.org/officeDocument/2006/relationships/slide" Target="slide41.xml"/><Relationship Id="rId7" Type="http://schemas.openxmlformats.org/officeDocument/2006/relationships/slide" Target="slide18.xml"/><Relationship Id="rId12" Type="http://schemas.openxmlformats.org/officeDocument/2006/relationships/slide" Target="slide26.xml"/><Relationship Id="rId17" Type="http://schemas.openxmlformats.org/officeDocument/2006/relationships/slide" Target="slide36.xml"/><Relationship Id="rId2" Type="http://schemas.openxmlformats.org/officeDocument/2006/relationships/slide" Target="slide6.xml"/><Relationship Id="rId16" Type="http://schemas.openxmlformats.org/officeDocument/2006/relationships/slide" Target="slide34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4.xml"/><Relationship Id="rId5" Type="http://schemas.openxmlformats.org/officeDocument/2006/relationships/slide" Target="slide12.xml"/><Relationship Id="rId15" Type="http://schemas.openxmlformats.org/officeDocument/2006/relationships/slide" Target="slide30.xml"/><Relationship Id="rId10" Type="http://schemas.openxmlformats.org/officeDocument/2006/relationships/slide" Target="slide22.xml"/><Relationship Id="rId19" Type="http://schemas.openxmlformats.org/officeDocument/2006/relationships/slide" Target="slide39.xml"/><Relationship Id="rId4" Type="http://schemas.openxmlformats.org/officeDocument/2006/relationships/slide" Target="slide10.xml"/><Relationship Id="rId9" Type="http://schemas.openxmlformats.org/officeDocument/2006/relationships/slide" Target="slide14.xml"/><Relationship Id="rId14" Type="http://schemas.openxmlformats.org/officeDocument/2006/relationships/slide" Target="slide3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078" y="4797152"/>
            <a:ext cx="8687318" cy="1446620"/>
          </a:xfrm>
        </p:spPr>
        <p:txBody>
          <a:bodyPr/>
          <a:lstStyle/>
          <a:p>
            <a:r>
              <a:rPr lang="ru-RU" sz="3600" b="1" spc="-75" dirty="0" smtClean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Интеллектуальная игра на развитие </a:t>
            </a:r>
            <a:r>
              <a:rPr lang="ru-RU" sz="3600" b="1" spc="-75" dirty="0" err="1" smtClean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креативного</a:t>
            </a:r>
            <a:r>
              <a:rPr lang="ru-RU" sz="3600" b="1" spc="-75" dirty="0" smtClean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 мышления</a:t>
            </a:r>
          </a:p>
          <a:p>
            <a:r>
              <a:rPr lang="ru-RU" sz="3600" b="1" spc="-75" dirty="0" smtClean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«Мы - поколение </a:t>
            </a:r>
            <a:r>
              <a:rPr lang="ru-RU" sz="3600" b="1" spc="-75" dirty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Шерлока </a:t>
            </a:r>
            <a:r>
              <a:rPr lang="ru-RU" sz="3600" b="1" spc="-75" dirty="0" smtClean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Холмса»</a:t>
            </a:r>
            <a:r>
              <a:rPr lang="en-US" sz="3600" b="1" spc="-75" dirty="0" smtClean="0">
                <a:ln w="3200">
                  <a:solidFill>
                    <a:srgbClr val="5A6378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ea typeface="+mj-ea"/>
                <a:cs typeface="+mj-cs"/>
              </a:rPr>
              <a:t> </a:t>
            </a:r>
            <a:endParaRPr lang="ru-RU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3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344" y="1630027"/>
            <a:ext cx="41044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Представь, что выдуманные существа вроде драконов и единорогов на самом деле существовали бы в природе. Как изменился бы мир? Удалось бы им поладить с людьми и другими существами? Какие ещё вымышленные существа могли бы быть?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t="16381" r="35125" b="21398"/>
          <a:stretch/>
        </p:blipFill>
        <p:spPr>
          <a:xfrm rot="16200000">
            <a:off x="805083" y="1867327"/>
            <a:ext cx="3069341" cy="31683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6724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390655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Поначалу люди воевали бы с драконами, но потом бы нашли общий язык. Некоторые виды драконов жили бы сами по себе, а других удалось бы приучить и даже использовать в сельском хозяйстве. Единороги водились бы только в труднодоступных лесах и избегали бы людей – только самые добрые люди смогли бы близко подойти к единорогу. 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Ещё в таком мире могли бы существовать феи и привидения. Они бы всегда появлялись в самый неподходящий момент, но были бы очень весёлыми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3216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1529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4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484784"/>
            <a:ext cx="46669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Ты ведь знаешь, что первая жизнь на Земле появилась не на суше, а в море: некоторые живые существа стали выходить на сушу и постепенно приспособились к новым условиям. Представь, что некоторые из нынешних обитателей моря захотели бы повторить этот путь. Кто бы из них захотел «переехать» на сушу? С какими трудностями они бы столкнулись?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14435" r="36875" b="19455"/>
          <a:stretch/>
        </p:blipFill>
        <p:spPr>
          <a:xfrm rot="16200000">
            <a:off x="853774" y="1592267"/>
            <a:ext cx="3059281" cy="38524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91251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Первыми на сушу захотели бы перебраться крабы: они уже сейчас проводят там много времени и хорошо знают обо всех </a:t>
            </a:r>
            <a:r>
              <a:rPr lang="ru-RU" sz="2400" b="1" dirty="0" err="1">
                <a:solidFill>
                  <a:srgbClr val="002060"/>
                </a:solidFill>
              </a:rPr>
              <a:t>преиму</a:t>
            </a:r>
            <a:r>
              <a:rPr lang="ru-RU" sz="2400" b="1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ществах</a:t>
            </a:r>
            <a:r>
              <a:rPr lang="ru-RU" sz="2400" b="1" dirty="0">
                <a:solidFill>
                  <a:srgbClr val="002060"/>
                </a:solidFill>
              </a:rPr>
              <a:t> и опасностях суши. Со временем могли бы появиться лесные крабы, степные крабы и даже единственный в природе пустынный вид крабов.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3216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07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4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76716"/>
            <a:ext cx="4666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Почему эти персонажи находятся вместе и так выглядят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6101" r="37750" b="17511"/>
          <a:stretch/>
        </p:blipFill>
        <p:spPr>
          <a:xfrm rot="16200000">
            <a:off x="309445" y="1757918"/>
            <a:ext cx="4002652" cy="37444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70089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Котик прилетел в гости к другу-</a:t>
            </a:r>
            <a:r>
              <a:rPr lang="ru-RU" sz="2400" b="1" dirty="0" err="1">
                <a:solidFill>
                  <a:srgbClr val="002060"/>
                </a:solidFill>
              </a:rPr>
              <a:t>инопланетя</a:t>
            </a:r>
            <a:r>
              <a:rPr lang="ru-RU" sz="2400" b="1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нину</a:t>
            </a:r>
            <a:r>
              <a:rPr lang="ru-RU" sz="2400" b="1" dirty="0">
                <a:solidFill>
                  <a:srgbClr val="002060"/>
                </a:solidFill>
              </a:rPr>
              <a:t> на другую планету и привез ему в пода- рок арбуз. Эта планета покрыта льдом, </a:t>
            </a:r>
            <a:r>
              <a:rPr lang="ru-RU" sz="2400" b="1" dirty="0" err="1">
                <a:solidFill>
                  <a:srgbClr val="002060"/>
                </a:solidFill>
              </a:rPr>
              <a:t>поэ</a:t>
            </a:r>
            <a:r>
              <a:rPr lang="ru-RU" sz="2400" b="1" dirty="0">
                <a:solidFill>
                  <a:srgbClr val="002060"/>
                </a:solidFill>
              </a:rPr>
              <a:t> тому все жители носят коньки. А чтобы котик не морозил свои лапки, инопланетянин </a:t>
            </a:r>
            <a:r>
              <a:rPr lang="ru-RU" sz="2400" b="1" dirty="0" err="1">
                <a:solidFill>
                  <a:srgbClr val="002060"/>
                </a:solidFill>
              </a:rPr>
              <a:t>поса</a:t>
            </a:r>
            <a:r>
              <a:rPr lang="ru-RU" sz="2400" b="1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дил</a:t>
            </a:r>
            <a:r>
              <a:rPr lang="ru-RU" sz="2400" b="1" dirty="0">
                <a:solidFill>
                  <a:srgbClr val="002060"/>
                </a:solidFill>
              </a:rPr>
              <a:t> его на своего домашнего питомца - </a:t>
            </a:r>
            <a:r>
              <a:rPr lang="ru-RU" sz="2400" b="1" dirty="0" err="1">
                <a:solidFill>
                  <a:srgbClr val="002060"/>
                </a:solidFill>
              </a:rPr>
              <a:t>ти</a:t>
            </a:r>
            <a:r>
              <a:rPr lang="ru-RU" sz="2400" b="1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хоходку</a:t>
            </a:r>
            <a:r>
              <a:rPr lang="ru-RU" sz="2400" b="1" dirty="0">
                <a:solidFill>
                  <a:srgbClr val="002060"/>
                </a:solidFill>
              </a:rPr>
              <a:t>. Кастрюля на голове, чтобы защитить котика от ярких лучей звёзд: дно кастрюли блестящее и хорошо отражает лучи.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3216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388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1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76716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Придумай, кем работает этот человек и почему он так одет.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38517" r="25500" b="33134"/>
          <a:stretch/>
        </p:blipFill>
        <p:spPr>
          <a:xfrm>
            <a:off x="457200" y="1811869"/>
            <a:ext cx="3721288" cy="39401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33330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Это маленький гном-шахтёр, который нашёл золотой самородок и устроил себе праздник. Он купил свой любимый пончик и </a:t>
            </a:r>
            <a:r>
              <a:rPr lang="ru-RU" sz="2400" b="1" dirty="0" err="1">
                <a:solidFill>
                  <a:srgbClr val="002060"/>
                </a:solidFill>
              </a:rPr>
              <a:t>фингер</a:t>
            </a:r>
            <a:r>
              <a:rPr lang="ru-RU" sz="2400" b="1" dirty="0">
                <a:solidFill>
                  <a:srgbClr val="002060"/>
                </a:solidFill>
              </a:rPr>
              <a:t>- </a:t>
            </a:r>
            <a:r>
              <a:rPr lang="ru-RU" sz="2400" b="1" dirty="0" err="1">
                <a:solidFill>
                  <a:srgbClr val="002060"/>
                </a:solidFill>
              </a:rPr>
              <a:t>борд</a:t>
            </a:r>
            <a:r>
              <a:rPr lang="ru-RU" sz="2400" b="1" dirty="0">
                <a:solidFill>
                  <a:srgbClr val="002060"/>
                </a:solidFill>
              </a:rPr>
              <a:t>. А зонт ему нужен, чтобы люди и живот- </a:t>
            </a:r>
            <a:r>
              <a:rPr lang="ru-RU" sz="2400" b="1" dirty="0" err="1">
                <a:solidFill>
                  <a:srgbClr val="002060"/>
                </a:solidFill>
              </a:rPr>
              <a:t>ные</a:t>
            </a:r>
            <a:r>
              <a:rPr lang="ru-RU" sz="2400" b="1" dirty="0">
                <a:solidFill>
                  <a:srgbClr val="002060"/>
                </a:solidFill>
              </a:rPr>
              <a:t> не заметили его на фоне камней.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3216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08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2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76716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Придумай, кем работает этот </a:t>
            </a:r>
            <a:r>
              <a:rPr lang="ru-RU" sz="2400" b="1" dirty="0" smtClean="0">
                <a:solidFill>
                  <a:srgbClr val="002060"/>
                </a:solidFill>
              </a:rPr>
              <a:t>человек и что он делает.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2840" r="20542" b="36612"/>
          <a:stretch/>
        </p:blipFill>
        <p:spPr>
          <a:xfrm>
            <a:off x="443717" y="1752563"/>
            <a:ext cx="3620974" cy="40324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1863753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Здесь можно предложить самые невероятные версии. Например, ответ может быть такой: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Этот человек работает в топливном отсеке межгалактического корабля. Он заправляет корабль мороженым и следит, чтобы туда не попали посторонние предметы.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3216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62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1600" b="1" dirty="0" smtClean="0">
                <a:solidFill>
                  <a:srgbClr val="FFFF00"/>
                </a:solidFill>
              </a:rPr>
              <a:t>Всероссийский конкурс обучающихся профильных психолого-педагогических классов «Педагогический взлёт»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Номинация: образовательное шоу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Название, </a:t>
            </a:r>
            <a:r>
              <a:rPr lang="ru-RU" sz="1600" b="1" dirty="0">
                <a:solidFill>
                  <a:srgbClr val="FFFF00"/>
                </a:solidFill>
              </a:rPr>
              <a:t>образовательного шоу</a:t>
            </a:r>
            <a:r>
              <a:rPr lang="ru-RU" sz="1600" b="1" dirty="0" smtClean="0">
                <a:solidFill>
                  <a:srgbClr val="FFFF00"/>
                </a:solidFill>
              </a:rPr>
              <a:t>: «С </a:t>
            </a:r>
            <a:r>
              <a:rPr lang="ru-RU" sz="1600" b="1" dirty="0">
                <a:solidFill>
                  <a:srgbClr val="FFFF00"/>
                </a:solidFill>
              </a:rPr>
              <a:t>понедельника по пятницу или увлекательное путешествие вместе с Шерлоком </a:t>
            </a:r>
            <a:r>
              <a:rPr lang="ru-RU" sz="1600" b="1" dirty="0" smtClean="0">
                <a:solidFill>
                  <a:srgbClr val="FFFF00"/>
                </a:solidFill>
              </a:rPr>
              <a:t>Холмсом»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Возрастная </a:t>
            </a:r>
            <a:r>
              <a:rPr lang="ru-RU" sz="1600" b="1" dirty="0">
                <a:solidFill>
                  <a:srgbClr val="FFFF00"/>
                </a:solidFill>
              </a:rPr>
              <a:t>группа целевой аудитории: Обучающиеся 4 класса, 10 – 11 лет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r>
              <a:rPr lang="ru-RU" sz="1600" b="1" dirty="0" smtClean="0">
                <a:solidFill>
                  <a:srgbClr val="FFFF00"/>
                </a:solidFill>
              </a:rPr>
              <a:t>Выполнила: Мельниченко </a:t>
            </a:r>
            <a:r>
              <a:rPr lang="ru-RU" sz="1600" b="1" dirty="0" smtClean="0">
                <a:solidFill>
                  <a:srgbClr val="FFFF00"/>
                </a:solidFill>
              </a:rPr>
              <a:t>Владислава  </a:t>
            </a:r>
            <a:r>
              <a:rPr lang="ru-RU" sz="1600" b="1" dirty="0" smtClean="0">
                <a:solidFill>
                  <a:srgbClr val="FFFF00"/>
                </a:solidFill>
              </a:rPr>
              <a:t>Дмитриевна обучавшаяся 11 класса 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r>
              <a:rPr lang="ru-RU" sz="1600" b="1" dirty="0" smtClean="0">
                <a:solidFill>
                  <a:srgbClr val="FFFF00"/>
                </a:solidFill>
              </a:rPr>
              <a:t>Руководитель проекта: педагог – психолог Радюк Л.П.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effectLst/>
              </a:rPr>
              <a:t>Муниципальное бюджетное общеобразовательное учреждение «Черлакская гимназия»</a:t>
            </a:r>
            <a:br>
              <a:rPr lang="ru-RU" sz="2000" b="1" dirty="0">
                <a:solidFill>
                  <a:srgbClr val="FFFF00"/>
                </a:solidFill>
                <a:effectLst/>
              </a:rPr>
            </a:br>
            <a:r>
              <a:rPr lang="ru-RU" sz="2000" b="1" dirty="0">
                <a:solidFill>
                  <a:srgbClr val="FFFF00"/>
                </a:solidFill>
                <a:effectLst/>
              </a:rPr>
              <a:t>Черлакского муниципального района, Омской области.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3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76716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Придумай, кем работает этот </a:t>
            </a:r>
            <a:r>
              <a:rPr lang="ru-RU" sz="2400" b="1" dirty="0" smtClean="0">
                <a:solidFill>
                  <a:srgbClr val="002060"/>
                </a:solidFill>
              </a:rPr>
              <a:t>человек и что он делает.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26" t="11667" r="31500" b="22223"/>
          <a:stretch/>
        </p:blipFill>
        <p:spPr>
          <a:xfrm rot="16200000">
            <a:off x="466585" y="1721691"/>
            <a:ext cx="3576047" cy="32860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57096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Этот человек работает </a:t>
            </a:r>
            <a:r>
              <a:rPr lang="ru-RU" sz="2400" b="1" dirty="0" err="1">
                <a:solidFill>
                  <a:srgbClr val="002060"/>
                </a:solidFill>
              </a:rPr>
              <a:t>взбивателем</a:t>
            </a:r>
            <a:r>
              <a:rPr lang="ru-RU" sz="2400" b="1" dirty="0">
                <a:solidFill>
                  <a:srgbClr val="002060"/>
                </a:solidFill>
              </a:rPr>
              <a:t> облаков. Он взбивает их, чтобы их стало больше, и на земле летом было не так жарко. </a:t>
            </a:r>
            <a:r>
              <a:rPr lang="ru-RU" sz="2400" b="1" dirty="0" smtClean="0">
                <a:solidFill>
                  <a:srgbClr val="002060"/>
                </a:solidFill>
              </a:rPr>
              <a:t>Скафандр </a:t>
            </a:r>
            <a:r>
              <a:rPr lang="ru-RU" sz="2400" b="1" dirty="0">
                <a:solidFill>
                  <a:srgbClr val="002060"/>
                </a:solidFill>
              </a:rPr>
              <a:t>ему нужен, чтобы брызги дождя из облаков не попадали ему в лицо. Он летает так высоко благодаря дракону. Дракон бережно держит его за плечи и перемещает от облака к облаку.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042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1 бал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76716"/>
            <a:ext cx="437717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Представь</a:t>
            </a:r>
            <a:r>
              <a:rPr lang="ru-RU" sz="2400" b="1" dirty="0">
                <a:solidFill>
                  <a:srgbClr val="002060"/>
                </a:solidFill>
              </a:rPr>
              <a:t>, что у тебя теперь есть телепорт - устройство, с помощь которого можно </a:t>
            </a:r>
            <a:r>
              <a:rPr lang="ru-RU" sz="2400" b="1" dirty="0" smtClean="0">
                <a:solidFill>
                  <a:srgbClr val="002060"/>
                </a:solidFill>
              </a:rPr>
              <a:t>мгновенно </a:t>
            </a:r>
            <a:r>
              <a:rPr lang="ru-RU" sz="2400" b="1" dirty="0">
                <a:solidFill>
                  <a:srgbClr val="002060"/>
                </a:solidFill>
              </a:rPr>
              <a:t>переместиться в любое место. Как бы ты им пользовался? В каких местах хотел бы побывать с его помощью? В какие места ты бы точно не захотел отправиться?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6" t="20268" r="39500" b="21400"/>
          <a:stretch/>
        </p:blipFill>
        <p:spPr>
          <a:xfrm rot="16200000">
            <a:off x="668567" y="1787817"/>
            <a:ext cx="3306367" cy="34203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310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Интереснее всего было бы побывать в тех местах, куда на обычном транспорте до- браться очень сложно: например, на ка- ком-нибудь необитаемом острове или на вершине скалы, куда сложно залезть. А если раздобыть специальный скафандр, можно было бы ненадолго переместиться в открытый космос или на Луну.</a:t>
            </a: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А вот к вулканам и болотам отправляться опасно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47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</a:t>
            </a:r>
            <a:r>
              <a:rPr lang="ru-RU" b="1" dirty="0">
                <a:solidFill>
                  <a:srgbClr val="002060"/>
                </a:solidFill>
              </a:rPr>
              <a:t>2</a:t>
            </a:r>
            <a:r>
              <a:rPr lang="ru-RU" b="1" dirty="0" smtClean="0">
                <a:solidFill>
                  <a:srgbClr val="002060"/>
                </a:solidFill>
              </a:rPr>
              <a:t>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Представь себе ситуацию, в которой люди научились видеть сквозь стены и другие предметы. Как бы изменился мир? А теперь представь, что этим умением стали бы </a:t>
            </a:r>
            <a:r>
              <a:rPr lang="ru-RU" sz="2400" b="1" dirty="0" smtClean="0">
                <a:solidFill>
                  <a:srgbClr val="002060"/>
                </a:solidFill>
              </a:rPr>
              <a:t>обладать </a:t>
            </a:r>
            <a:r>
              <a:rPr lang="ru-RU" sz="2400" b="1" dirty="0">
                <a:solidFill>
                  <a:srgbClr val="002060"/>
                </a:solidFill>
              </a:rPr>
              <a:t>только некоторые люди: например, каждый десятый? Что бы ты делал, если бы этим умением обладал только ты?</a:t>
            </a: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14435" r="38625" b="27233"/>
          <a:stretch/>
        </p:blipFill>
        <p:spPr>
          <a:xfrm rot="16200000">
            <a:off x="475107" y="1784818"/>
            <a:ext cx="3696411" cy="39604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051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4784"/>
            <a:ext cx="7902170" cy="40355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Это задание даёт простор для генерации фантазий и гипотетически возможных ситуаций. Важен процесс генерации идей и их аргументация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Например, ответ может быть </a:t>
            </a:r>
            <a:r>
              <a:rPr lang="ru-RU" sz="2400" b="1" dirty="0" smtClean="0">
                <a:solidFill>
                  <a:srgbClr val="002060"/>
                </a:solidFill>
              </a:rPr>
              <a:t>таким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Если бы сквозь стены было всё видно, то их стало бы меньше. Их бы </a:t>
            </a:r>
            <a:r>
              <a:rPr lang="ru-RU" sz="2400" b="1" dirty="0" smtClean="0">
                <a:solidFill>
                  <a:srgbClr val="002060"/>
                </a:solidFill>
              </a:rPr>
              <a:t>использовали </a:t>
            </a:r>
            <a:r>
              <a:rPr lang="ru-RU" sz="2400" b="1" dirty="0">
                <a:solidFill>
                  <a:srgbClr val="002060"/>
                </a:solidFill>
              </a:rPr>
              <a:t>только для защиты и сохранения тепла. Люди бы стали менее скрытными, но все ценные вещи хранили бы только в </a:t>
            </a:r>
            <a:r>
              <a:rPr lang="ru-RU" sz="2400" b="1" dirty="0" smtClean="0">
                <a:solidFill>
                  <a:srgbClr val="002060"/>
                </a:solidFill>
              </a:rPr>
              <a:t>надежных </a:t>
            </a:r>
            <a:r>
              <a:rPr lang="ru-RU" sz="2400" b="1" dirty="0">
                <a:solidFill>
                  <a:srgbClr val="002060"/>
                </a:solidFill>
              </a:rPr>
              <a:t>сейфах, ведь спрятать бы их не уда- лось. Учёные пытались бы изобрести </a:t>
            </a:r>
            <a:r>
              <a:rPr lang="ru-RU" sz="2400" b="1" dirty="0" smtClean="0">
                <a:solidFill>
                  <a:srgbClr val="002060"/>
                </a:solidFill>
              </a:rPr>
              <a:t>материал</a:t>
            </a:r>
            <a:r>
              <a:rPr lang="ru-RU" sz="2400" b="1" dirty="0">
                <a:solidFill>
                  <a:srgbClr val="002060"/>
                </a:solidFill>
              </a:rPr>
              <a:t>, сквозь который ничего не видно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Если бы только часть людей видели сквозь стены, они были бы </a:t>
            </a:r>
            <a:r>
              <a:rPr lang="ru-RU" sz="2400" b="1" dirty="0" smtClean="0">
                <a:solidFill>
                  <a:srgbClr val="002060"/>
                </a:solidFill>
              </a:rPr>
              <a:t>могущественнее </a:t>
            </a:r>
            <a:r>
              <a:rPr lang="ru-RU" sz="2400" b="1" dirty="0">
                <a:solidFill>
                  <a:srgbClr val="002060"/>
                </a:solidFill>
              </a:rPr>
              <a:t>других, но старались бы скрыть свои способности.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24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3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Представь, что вечный двигатель всё-таки изобрели. Как изменится жизнь человека </a:t>
            </a:r>
            <a:r>
              <a:rPr lang="ru-RU" sz="2400" b="1" dirty="0" smtClean="0">
                <a:solidFill>
                  <a:srgbClr val="002060"/>
                </a:solidFill>
              </a:rPr>
              <a:t>в течение одного года? В течение 50 лет?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2491" r="33375" b="25287"/>
          <a:stretch/>
        </p:blipFill>
        <p:spPr>
          <a:xfrm rot="16200000">
            <a:off x="191842" y="1964188"/>
            <a:ext cx="4164463" cy="36016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1715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371600"/>
            <a:ext cx="8147248" cy="446449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Жизнь человека станет значительно проще. Не нужно будет покупать бензин для машин: они и так будут ездить сами. Люди будут больше путешествовать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За год много не успеть поставят такие двигатели на всех электростанциях и, воз- можно, на общественный транспорт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В течение 50 лет перестанут работать </a:t>
            </a:r>
            <a:r>
              <a:rPr lang="ru-RU" sz="2400" b="1" dirty="0" smtClean="0">
                <a:solidFill>
                  <a:srgbClr val="002060"/>
                </a:solidFill>
              </a:rPr>
              <a:t>нефтяные </a:t>
            </a:r>
            <a:r>
              <a:rPr lang="ru-RU" sz="2400" b="1" dirty="0">
                <a:solidFill>
                  <a:srgbClr val="002060"/>
                </a:solidFill>
              </a:rPr>
              <a:t>вышки: надобность в них отпадёт. Все автомобили переоборудуют на новый тип двигателя. Цены на проезд в транспорте и на все продукты станут меньше - люди станут больше покупать вкусной и здоровой еды.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02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</a:t>
            </a:r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b="1" dirty="0" smtClean="0">
                <a:solidFill>
                  <a:srgbClr val="002060"/>
                </a:solidFill>
              </a:rPr>
              <a:t>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</a:rPr>
              <a:t>Что было бы, если бы человек появлялся на свет старым, а со временем молодел? Как бы изменилась его жизнь? В чём преи мущества и недостатки такого жизненного пути?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18" t="19509" r="34225" b="24589"/>
          <a:stretch/>
        </p:blipFill>
        <p:spPr>
          <a:xfrm rot="16200000">
            <a:off x="539551" y="1988839"/>
            <a:ext cx="3600401" cy="360039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8630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Люди после появления на свет </a:t>
            </a:r>
            <a:r>
              <a:rPr lang="ru-RU" sz="2400" b="1" dirty="0" smtClean="0">
                <a:solidFill>
                  <a:srgbClr val="002060"/>
                </a:solidFill>
              </a:rPr>
              <a:t>сразу</a:t>
            </a:r>
            <a:endParaRPr lang="ru-RU" sz="2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бы начинали получать пенсию, но </a:t>
            </a:r>
            <a:r>
              <a:rPr lang="ru-RU" sz="2400" b="1" dirty="0" smtClean="0">
                <a:solidFill>
                  <a:srgbClr val="002060"/>
                </a:solidFill>
              </a:rPr>
              <a:t>здоровье </a:t>
            </a:r>
            <a:r>
              <a:rPr lang="ru-RU" sz="2400" b="1" dirty="0">
                <a:solidFill>
                  <a:srgbClr val="002060"/>
                </a:solidFill>
              </a:rPr>
              <a:t>у них было бы довольно плохим. Зато со временем их здоровье только </a:t>
            </a:r>
            <a:r>
              <a:rPr lang="ru-RU" sz="2400" b="1" dirty="0" smtClean="0">
                <a:solidFill>
                  <a:srgbClr val="002060"/>
                </a:solidFill>
              </a:rPr>
              <a:t>улучшалось </a:t>
            </a:r>
            <a:r>
              <a:rPr lang="ru-RU" sz="2400" b="1" dirty="0">
                <a:solidFill>
                  <a:srgbClr val="002060"/>
                </a:solidFill>
              </a:rPr>
              <a:t>бы: в зрелом возрасте они были бы на пике формы и участвовали в </a:t>
            </a:r>
            <a:r>
              <a:rPr lang="ru-RU" sz="2400" b="1" dirty="0" smtClean="0">
                <a:solidFill>
                  <a:srgbClr val="002060"/>
                </a:solidFill>
              </a:rPr>
              <a:t>олимпийских </a:t>
            </a:r>
            <a:r>
              <a:rPr lang="ru-RU" sz="2400" b="1" dirty="0">
                <a:solidFill>
                  <a:srgbClr val="002060"/>
                </a:solidFill>
              </a:rPr>
              <a:t>играх. Младенцы были бы самыми умными и опытными людьми. Возможно, они бы даже становились президентами!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863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476672"/>
            <a:ext cx="734481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Письмо от Шерлока Холмса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Здравствуйте Ребята, вам пишет письмо из прошлого сыщик Шерлок Холмс. Я пишу письмо из Лондона. За окном идет дождь, я сижу за письменным столом в своем рабочем кабинете, мне очень некомфортно, но вспоминая вас, мне становиться тепло. Я очень хорошо вас представляю, вы- творческие, любознательные, трудолюбивые ребята!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Я знаю, что в будущем от современного человека понадобиться творчество, креативность, воображение, умение критически мыслить, работать в команде, да и многое другое понадобиться вам для достижения успехов в жизни. Моя игра поможет вам проявить интерес и развить эти качества.  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P.s</a:t>
            </a:r>
            <a:r>
              <a:rPr lang="ru-RU" sz="2000" b="1" dirty="0" smtClean="0">
                <a:solidFill>
                  <a:srgbClr val="FFFF00"/>
                </a:solidFill>
              </a:rPr>
              <a:t>: желаю вам удачи! Удовольствия в играх и хороший и дружной команды!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07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2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Придумай историю, используя </a:t>
            </a:r>
            <a:r>
              <a:rPr lang="ru-RU" sz="2400" b="1" dirty="0" smtClean="0">
                <a:solidFill>
                  <a:srgbClr val="002060"/>
                </a:solidFill>
              </a:rPr>
              <a:t>картинки в указанном порядке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18323" r="35125" b="27233"/>
          <a:stretch/>
        </p:blipFill>
        <p:spPr>
          <a:xfrm rot="16200000">
            <a:off x="197666" y="1963791"/>
            <a:ext cx="4207724" cy="36817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597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Давным-давно один эльф отправился в гости к своему брату через лес. Он мог </a:t>
            </a:r>
            <a:r>
              <a:rPr lang="ru-RU" sz="2400" b="1" dirty="0" smtClean="0">
                <a:solidFill>
                  <a:srgbClr val="002060"/>
                </a:solidFill>
              </a:rPr>
              <a:t>передвигаться </a:t>
            </a:r>
            <a:r>
              <a:rPr lang="ru-RU" sz="2400" b="1" dirty="0">
                <a:solidFill>
                  <a:srgbClr val="002060"/>
                </a:solidFill>
              </a:rPr>
              <a:t>только при свете луны, чтобы его не увидели враги. Дорога петляла среди лесов и полей...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1924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</a:t>
            </a:r>
            <a:r>
              <a:rPr lang="ru-RU" b="1" dirty="0">
                <a:solidFill>
                  <a:srgbClr val="002060"/>
                </a:solidFill>
              </a:rPr>
              <a:t>1</a:t>
            </a:r>
            <a:r>
              <a:rPr lang="ru-RU" b="1" dirty="0" smtClean="0">
                <a:solidFill>
                  <a:srgbClr val="002060"/>
                </a:solidFill>
              </a:rPr>
              <a:t>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Придумай историю, используя </a:t>
            </a:r>
            <a:r>
              <a:rPr lang="ru-RU" sz="2400" b="1" dirty="0" smtClean="0">
                <a:solidFill>
                  <a:srgbClr val="002060"/>
                </a:solidFill>
              </a:rPr>
              <a:t>картинки в указанном порядке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5" t="8601" r="32500" b="29178"/>
          <a:stretch/>
        </p:blipFill>
        <p:spPr>
          <a:xfrm rot="16200000">
            <a:off x="281196" y="1948822"/>
            <a:ext cx="4106770" cy="37547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179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Мальчик взял ложку, чтобы съесть суп, как вдруг его дом затрясся. Он выглянул и не поверил своим глазам: три слона </a:t>
            </a:r>
            <a:r>
              <a:rPr lang="ru-RU" sz="2400" b="1" dirty="0" smtClean="0">
                <a:solidFill>
                  <a:srgbClr val="002060"/>
                </a:solidFill>
              </a:rPr>
              <a:t>прыгали </a:t>
            </a:r>
            <a:r>
              <a:rPr lang="ru-RU" sz="2400" b="1" dirty="0">
                <a:solidFill>
                  <a:srgbClr val="002060"/>
                </a:solidFill>
              </a:rPr>
              <a:t>и бегали друг за другом на лужайке перед домом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37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3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Придумай историю, используя </a:t>
            </a:r>
            <a:r>
              <a:rPr lang="ru-RU" sz="2400" b="1" dirty="0" smtClean="0">
                <a:solidFill>
                  <a:srgbClr val="002060"/>
                </a:solidFill>
              </a:rPr>
              <a:t>картинки в указанном порядке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36941" r="22001" b="31560"/>
          <a:stretch/>
        </p:blipFill>
        <p:spPr>
          <a:xfrm>
            <a:off x="457200" y="1700808"/>
            <a:ext cx="3384376" cy="37604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21855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Однажды ночью жираф решил устроить побег из зоопарка. Он раздобыл пилу и сделал дырку в деревянной стене, чтобы выбраться из клетки..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383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4 бала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9629" y="1502880"/>
            <a:ext cx="4377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Придумай историю, используя </a:t>
            </a:r>
            <a:r>
              <a:rPr lang="ru-RU" sz="2400" b="1" dirty="0" smtClean="0">
                <a:solidFill>
                  <a:srgbClr val="002060"/>
                </a:solidFill>
              </a:rPr>
              <a:t>картинки в любом порядке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6" t="16380" r="34250" b="23343"/>
          <a:stretch/>
        </p:blipFill>
        <p:spPr>
          <a:xfrm rot="16200000">
            <a:off x="215625" y="1942383"/>
            <a:ext cx="4227566" cy="37444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48684812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Паук лежал на цветке и мечтал. Он представ- </a:t>
            </a:r>
            <a:r>
              <a:rPr lang="ru-RU" sz="2400" b="1" dirty="0" err="1">
                <a:solidFill>
                  <a:srgbClr val="002060"/>
                </a:solidFill>
              </a:rPr>
              <a:t>лял</a:t>
            </a:r>
            <a:r>
              <a:rPr lang="ru-RU" sz="2400" b="1" dirty="0">
                <a:solidFill>
                  <a:srgbClr val="002060"/>
                </a:solidFill>
              </a:rPr>
              <a:t> себя космонавтом, который отправился к далёкой планете. Вдруг раздался треск, и прямо перед цветком оказалось лицо человека в больших очках...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722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Интересный факт 1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Если самый маленький живой организм В мире увеличить до размеров футбольного мяча, самый большой станет вдвое больше Земли.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09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Интересный факт 2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 Самое мощное устройство из когда-либо созданных - Царь-бомба. При взрыве она в десять раз превзошла мощь всех боеприпасов, использованных во время Второй мировой войны.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197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Друзья, </a:t>
            </a:r>
            <a:r>
              <a:rPr lang="ru-RU" b="1" dirty="0" smtClean="0">
                <a:solidFill>
                  <a:srgbClr val="FFFF00"/>
                </a:solidFill>
              </a:rPr>
              <a:t>вам предстоит стать </a:t>
            </a:r>
            <a:r>
              <a:rPr lang="ru-RU" b="1" dirty="0" smtClean="0">
                <a:solidFill>
                  <a:srgbClr val="FFFF00"/>
                </a:solidFill>
              </a:rPr>
              <a:t>дружной командой в нашей игре. Наши </a:t>
            </a:r>
            <a:r>
              <a:rPr lang="ru-RU" b="1" dirty="0" smtClean="0">
                <a:solidFill>
                  <a:srgbClr val="FFFF00"/>
                </a:solidFill>
              </a:rPr>
              <a:t>правила помогут  </a:t>
            </a:r>
            <a:r>
              <a:rPr lang="ru-RU" b="1" dirty="0" smtClean="0">
                <a:solidFill>
                  <a:srgbClr val="FFFF00"/>
                </a:solidFill>
              </a:rPr>
              <a:t>вам в </a:t>
            </a:r>
            <a:r>
              <a:rPr lang="ru-RU" b="1" dirty="0" smtClean="0">
                <a:solidFill>
                  <a:srgbClr val="FFFF00"/>
                </a:solidFill>
              </a:rPr>
              <a:t>этом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rgbClr val="FFFF00"/>
                </a:solidFill>
              </a:rPr>
              <a:t>Правила игры:</a:t>
            </a:r>
          </a:p>
          <a:p>
            <a:r>
              <a:rPr lang="ru-RU" dirty="0">
                <a:solidFill>
                  <a:srgbClr val="FFFF00"/>
                </a:solidFill>
              </a:rPr>
              <a:t>Не перебивайте </a:t>
            </a:r>
            <a:r>
              <a:rPr lang="ru-RU" dirty="0" err="1" smtClean="0">
                <a:solidFill>
                  <a:srgbClr val="FFFF00"/>
                </a:solidFill>
              </a:rPr>
              <a:t>говоряшего</a:t>
            </a:r>
            <a:r>
              <a:rPr lang="ru-RU" dirty="0" smtClean="0">
                <a:solidFill>
                  <a:srgbClr val="FFFF00"/>
                </a:solidFill>
              </a:rPr>
              <a:t>, слушайте внимательно;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Прислушиваться ко всем вариантам ответов. Помните </a:t>
            </a:r>
            <a:r>
              <a:rPr lang="ru-RU" dirty="0">
                <a:solidFill>
                  <a:srgbClr val="FFFF00"/>
                </a:solidFill>
              </a:rPr>
              <a:t>о том, что неправильных ответов не </a:t>
            </a:r>
            <a:r>
              <a:rPr lang="ru-RU" dirty="0" smtClean="0">
                <a:solidFill>
                  <a:srgbClr val="FFFF00"/>
                </a:solidFill>
              </a:rPr>
              <a:t>бывает;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Поддерживайте интересные идеи друг друга;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 smtClean="0">
                <a:solidFill>
                  <a:srgbClr val="FFFF00"/>
                </a:solidFill>
              </a:rPr>
              <a:t>Уважительно относитесь к мнению друг друга;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Постарайтесь прийти к общему решению;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За каждый вопрос команда получает  количество </a:t>
            </a:r>
            <a:r>
              <a:rPr lang="ru-RU" dirty="0" smtClean="0">
                <a:solidFill>
                  <a:srgbClr val="FFFF00"/>
                </a:solidFill>
              </a:rPr>
              <a:t>баллов</a:t>
            </a:r>
            <a:r>
              <a:rPr lang="ru-RU" dirty="0" smtClean="0">
                <a:solidFill>
                  <a:srgbClr val="FFFF00"/>
                </a:solidFill>
              </a:rPr>
              <a:t>, в зависимости от стоимости вопроса на игровом поле</a:t>
            </a:r>
            <a:r>
              <a:rPr lang="ru-RU" dirty="0">
                <a:solidFill>
                  <a:srgbClr val="FFFF00"/>
                </a:solidFill>
              </a:rPr>
              <a:t>;</a:t>
            </a:r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>
                <a:solidFill>
                  <a:srgbClr val="FFFF00"/>
                </a:solidFill>
              </a:rPr>
              <a:t>Не выкрикивайте варианты ответов с места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Желаем получить удовольствие от игры и удачи!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P.s</a:t>
            </a:r>
            <a:r>
              <a:rPr lang="ru-RU" dirty="0" smtClean="0">
                <a:solidFill>
                  <a:srgbClr val="FFFF00"/>
                </a:solidFill>
              </a:rPr>
              <a:t>: Ваш Шерлок Холмс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Интересный факт 3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 Земля существует 4,5 миллиарда лет. Если уместить всю ее историю в одни сутки, то динозавры появятся в 22:46, а первые города - за десятую долю секунды до полуночи.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722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Интересный факт 4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2390" y="1628800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</a:rPr>
              <a:t>Если представить яблоко размером с Землю, атом водорода в нем будет сравним с обычным яблоком.</a:t>
            </a: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6373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2695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294369"/>
              </p:ext>
            </p:extLst>
          </p:nvPr>
        </p:nvGraphicFramePr>
        <p:xfrm>
          <a:off x="395536" y="260648"/>
          <a:ext cx="8496944" cy="65623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6574">
                  <a:extLst>
                    <a:ext uri="{9D8B030D-6E8A-4147-A177-3AD203B41FA5}">
                      <a16:colId xmlns="" xmlns:a16="http://schemas.microsoft.com/office/drawing/2014/main" val="1658696455"/>
                    </a:ext>
                  </a:extLst>
                </a:gridCol>
                <a:gridCol w="1525093">
                  <a:extLst>
                    <a:ext uri="{9D8B030D-6E8A-4147-A177-3AD203B41FA5}">
                      <a16:colId xmlns="" xmlns:a16="http://schemas.microsoft.com/office/drawing/2014/main" val="1265121076"/>
                    </a:ext>
                  </a:extLst>
                </a:gridCol>
                <a:gridCol w="1525093">
                  <a:extLst>
                    <a:ext uri="{9D8B030D-6E8A-4147-A177-3AD203B41FA5}">
                      <a16:colId xmlns="" xmlns:a16="http://schemas.microsoft.com/office/drawing/2014/main" val="1018699319"/>
                    </a:ext>
                  </a:extLst>
                </a:gridCol>
                <a:gridCol w="1525093">
                  <a:extLst>
                    <a:ext uri="{9D8B030D-6E8A-4147-A177-3AD203B41FA5}">
                      <a16:colId xmlns="" xmlns:a16="http://schemas.microsoft.com/office/drawing/2014/main" val="3471165221"/>
                    </a:ext>
                  </a:extLst>
                </a:gridCol>
                <a:gridCol w="1525091">
                  <a:extLst>
                    <a:ext uri="{9D8B030D-6E8A-4147-A177-3AD203B41FA5}">
                      <a16:colId xmlns="" xmlns:a16="http://schemas.microsoft.com/office/drawing/2014/main" val="64882636"/>
                    </a:ext>
                  </a:extLst>
                </a:gridCol>
              </a:tblGrid>
              <a:tr h="1294388">
                <a:tc>
                  <a:txBody>
                    <a:bodyPr/>
                    <a:lstStyle/>
                    <a:p>
                      <a:pPr algn="just"/>
                      <a:endParaRPr lang="ru-RU" sz="2400" b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24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Воображение</a:t>
                      </a:r>
                      <a:endParaRPr lang="ru-RU" sz="24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hlinkClick r:id="rId2" action="ppaction://hlinksldjump"/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hlinkClick r:id="rId3" action="ppaction://hlinksldjump"/>
                        </a:rPr>
                        <a:t>2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hlinkClick r:id="rId4" action="ppaction://hlinksldjump"/>
                        </a:rPr>
                        <a:t>3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hlinkClick r:id="rId5" action="ppaction://hlinksldjump"/>
                        </a:rPr>
                        <a:t>4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57481611"/>
                  </a:ext>
                </a:extLst>
              </a:tr>
              <a:tr h="1411122"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lang="ru-RU" sz="24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Э</a:t>
                      </a:r>
                      <a:r>
                        <a:rPr lang="ru-RU" sz="2400" b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вристика</a:t>
                      </a:r>
                      <a:endParaRPr lang="ru-RU" sz="24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6" action="ppaction://hlinksldjump"/>
                        </a:rPr>
                        <a:t>1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7" action="ppaction://hlinksldjump"/>
                        </a:rPr>
                        <a:t>2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8" action="ppaction://hlinksldjump"/>
                        </a:rPr>
                        <a:t>3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9" action="ppaction://hlinksldjump"/>
                        </a:rPr>
                        <a:t>4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7215503"/>
                  </a:ext>
                </a:extLst>
              </a:tr>
              <a:tr h="1368075"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lang="ru-RU" sz="24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Латеральное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мышление</a:t>
                      </a:r>
                      <a:endParaRPr lang="ru-RU" sz="24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0" action="ppaction://hlinksldjump"/>
                        </a:rPr>
                        <a:t>1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1" action="ppaction://hlinksldjump"/>
                        </a:rPr>
                        <a:t>2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2" action="ppaction://hlinksldjump"/>
                        </a:rPr>
                        <a:t>3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3" action="ppaction://hlinksldjump"/>
                        </a:rPr>
                        <a:t>4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8330125"/>
                  </a:ext>
                </a:extLst>
              </a:tr>
              <a:tr h="1277232">
                <a:tc>
                  <a:txBody>
                    <a:bodyPr/>
                    <a:lstStyle/>
                    <a:p>
                      <a:endParaRPr lang="ru-RU" sz="2400" b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endParaRPr lang="ru-RU" sz="2400" b="1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r>
                        <a:rPr lang="ru-RU" sz="2400" b="1" dirty="0" err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Сторителлинг</a:t>
                      </a:r>
                      <a:endParaRPr lang="ru-RU" sz="24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4" action="ppaction://hlinksldjump"/>
                        </a:rPr>
                        <a:t>1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5" action="ppaction://hlinksldjump"/>
                        </a:rPr>
                        <a:t>2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6" action="ppaction://hlinksldjump"/>
                        </a:rPr>
                        <a:t>3</a:t>
                      </a:r>
                      <a:endParaRPr kumimoji="0" 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hlinkClick r:id="rId17" action="ppaction://hlinksldjump"/>
                        </a:rPr>
                        <a:t>4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5193152"/>
                  </a:ext>
                </a:extLst>
              </a:tr>
              <a:tr h="112990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Интересные</a:t>
                      </a:r>
                      <a:r>
                        <a:rPr lang="ru-RU" sz="2400" b="1" baseline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rPr>
                        <a:t> факты об аналогиях</a:t>
                      </a:r>
                      <a:endParaRPr lang="ru-RU" sz="2400" b="1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2400" dirty="0" smtClean="0">
                          <a:hlinkClick r:id="rId18" action="ppaction://hlinksldjump"/>
                        </a:rPr>
                        <a:t>1 факт</a:t>
                      </a:r>
                      <a:endParaRPr lang="ru-RU" sz="24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19" action="ppaction://hlinksldjump"/>
                        </a:rPr>
                        <a:t>2 факт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20" action="ppaction://hlinksldjump"/>
                        </a:rPr>
                        <a:t>3 факт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400" dirty="0"/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40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21" action="ppaction://hlinksldjump"/>
                        </a:rPr>
                        <a:t>4 факт</a:t>
                      </a:r>
                      <a:endParaRPr kumimoji="0" lang="ru-RU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963029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228184" y="6093296"/>
            <a:ext cx="2016224" cy="56387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Вопрос на 1 бал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1" t="14435" r="35760" b="25288"/>
          <a:stretch/>
        </p:blipFill>
        <p:spPr>
          <a:xfrm rot="16200000">
            <a:off x="226828" y="1725500"/>
            <a:ext cx="4899502" cy="4706102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1371601"/>
            <a:ext cx="3600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Если бы существовали спортивные соревнования для животный, кто бы победил в футболе? А в прыжках в высоту? А в плавании? Каким животным не стоит заниматься бегом? А в чем бы они были сильны?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8184" y="5949280"/>
            <a:ext cx="2458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hlinkClick r:id="rId4" action="ppaction://hlinksldjump"/>
              </a:rPr>
              <a:t>Ответ</a:t>
            </a:r>
            <a:r>
              <a:rPr lang="en-US" sz="4000" dirty="0" smtClean="0">
                <a:solidFill>
                  <a:srgbClr val="002060"/>
                </a:solidFill>
                <a:hlinkClick r:id="rId4" action="ppaction://hlinksldjump"/>
              </a:rPr>
              <a:t>&gt;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633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В футбол здорово играли бы </a:t>
            </a:r>
            <a:r>
              <a:rPr lang="ru-RU" sz="2400" b="1" dirty="0" err="1" smtClean="0">
                <a:solidFill>
                  <a:srgbClr val="002060"/>
                </a:solidFill>
              </a:rPr>
              <a:t>сурикаты</a:t>
            </a:r>
            <a:r>
              <a:rPr lang="ru-RU" sz="2400" b="1" dirty="0" smtClean="0">
                <a:solidFill>
                  <a:srgbClr val="002060"/>
                </a:solidFill>
              </a:rPr>
              <a:t>: они проворные, работают в команде и бегают на задних лапах. В высоту хорошо прыгают блохи, в этом деле они бы победили кенгуру. А в плавании всех бы опережали акулы: к ним бассейн просто никто не захотел бы </a:t>
            </a:r>
            <a:r>
              <a:rPr lang="ru-RU" sz="2400" b="1" dirty="0" err="1" smtClean="0">
                <a:solidFill>
                  <a:srgbClr val="002060"/>
                </a:solidFill>
              </a:rPr>
              <a:t>заныривать</a:t>
            </a:r>
            <a:r>
              <a:rPr lang="ru-RU" sz="2400" b="1" dirty="0" smtClean="0">
                <a:solidFill>
                  <a:srgbClr val="002060"/>
                </a:solidFill>
              </a:rPr>
              <a:t>. А самым зрелищным состязанием был  бы забег кролика и черепахи.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23828" y="5443426"/>
            <a:ext cx="3096344" cy="7947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67844" y="5486879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hlinkClick r:id="rId2" action="ppaction://hlinksldjump"/>
              </a:rPr>
              <a:t>Назад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7075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Вопрос на 2 бала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0268" r="36000" b="19455"/>
          <a:stretch/>
        </p:blipFill>
        <p:spPr>
          <a:xfrm rot="16200000">
            <a:off x="658599" y="2301842"/>
            <a:ext cx="3830361" cy="3492388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2132855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 какое животное ты бы хотел уметь превращаться? Где бы ты поселился? С какими животными дружил бы, а с какими – нет. Расскажи, почему.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5785011"/>
            <a:ext cx="2676376" cy="1072989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Ответ  может быть таким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Я бы хотел уметь превращаться в орла, чтобы быстро летать на большие расстояния. Я мог бы подолгу парить над землёй и разглядывать всё подробно с большой высоты. Быть орлом гораздо удобнее, чем голубем или воробьём, ведь орлы намного выносливее, и у них нет естественных врагов. Самое главное не превратиться в человека во время полета, иначе можно свалиться с большой высоты.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5192" y="5373216"/>
            <a:ext cx="313361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8204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865</TotalTime>
  <Words>1891</Words>
  <Application>Microsoft Office PowerPoint</Application>
  <PresentationFormat>Экран (4:3)</PresentationFormat>
  <Paragraphs>165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Бумажная</vt:lpstr>
      <vt:lpstr>Презентация PowerPoint</vt:lpstr>
      <vt:lpstr>Муниципальное бюджетное общеобразовательное учреждение «Черлакская гимназия» Черлакского муниципального района, Омской области. </vt:lpstr>
      <vt:lpstr>Презентация PowerPoint</vt:lpstr>
      <vt:lpstr>Друзья, вам предстоит стать дружной командой в нашей игре. Наши правила помогут  вам в этом </vt:lpstr>
      <vt:lpstr>Презентация PowerPoint</vt:lpstr>
      <vt:lpstr>Вопрос на 1 бал</vt:lpstr>
      <vt:lpstr>Ответ  может быть таким</vt:lpstr>
      <vt:lpstr>Вопрос на 2 бала</vt:lpstr>
      <vt:lpstr>Ответ  может быть таким</vt:lpstr>
      <vt:lpstr>Вопрос на 3 бала</vt:lpstr>
      <vt:lpstr>Ответ  может быть таким</vt:lpstr>
      <vt:lpstr>Вопрос на 4 бала</vt:lpstr>
      <vt:lpstr>Ответ  может быть таким</vt:lpstr>
      <vt:lpstr>Вопрос на 4 бала</vt:lpstr>
      <vt:lpstr>Ответ  может быть таким</vt:lpstr>
      <vt:lpstr>Вопрос на 1 бала</vt:lpstr>
      <vt:lpstr>Ответ  может быть таким</vt:lpstr>
      <vt:lpstr>Вопрос на 2 бала</vt:lpstr>
      <vt:lpstr>Ответ  может быть таким</vt:lpstr>
      <vt:lpstr>Вопрос на 3 бала</vt:lpstr>
      <vt:lpstr>Ответ  может быть таким</vt:lpstr>
      <vt:lpstr>Вопрос на 1 бал</vt:lpstr>
      <vt:lpstr>Ответ  может быть таким</vt:lpstr>
      <vt:lpstr>Вопрос на 2 бала</vt:lpstr>
      <vt:lpstr>Ответ  может быть таким</vt:lpstr>
      <vt:lpstr>Вопрос на 3 бала</vt:lpstr>
      <vt:lpstr>Ответ  может быть таким</vt:lpstr>
      <vt:lpstr>Вопрос на 4 бала</vt:lpstr>
      <vt:lpstr>Ответ  может быть таким</vt:lpstr>
      <vt:lpstr>Вопрос на 2 бала</vt:lpstr>
      <vt:lpstr>Ответ  может быть таким</vt:lpstr>
      <vt:lpstr>Вопрос на 1 бала</vt:lpstr>
      <vt:lpstr>Ответ  может быть таким</vt:lpstr>
      <vt:lpstr>Вопрос на 3 бала</vt:lpstr>
      <vt:lpstr>Ответ  может быть таким</vt:lpstr>
      <vt:lpstr>Вопрос на 4 бала</vt:lpstr>
      <vt:lpstr>Ответ  может быть таким</vt:lpstr>
      <vt:lpstr>Интересный факт 1</vt:lpstr>
      <vt:lpstr>Интересный факт 2</vt:lpstr>
      <vt:lpstr>Интересный факт 3</vt:lpstr>
      <vt:lpstr>Интересный факт 4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Психолог</cp:lastModifiedBy>
  <cp:revision>61</cp:revision>
  <dcterms:created xsi:type="dcterms:W3CDTF">2011-07-02T08:55:36Z</dcterms:created>
  <dcterms:modified xsi:type="dcterms:W3CDTF">2025-02-11T05:15:07Z</dcterms:modified>
</cp:coreProperties>
</file>