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8" r:id="rId2"/>
    <p:sldId id="309" r:id="rId3"/>
    <p:sldId id="311" r:id="rId4"/>
    <p:sldId id="312" r:id="rId5"/>
    <p:sldId id="265" r:id="rId6"/>
    <p:sldId id="266" r:id="rId7"/>
    <p:sldId id="274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8" r:id="rId32"/>
    <p:sldId id="300" r:id="rId33"/>
    <p:sldId id="302" r:id="rId34"/>
    <p:sldId id="304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1650" spc="75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36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36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1500" spc="75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4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950" b="1">
                <a:solidFill>
                  <a:schemeClr val="tx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950" b="1" baseline="0">
                <a:solidFill>
                  <a:schemeClr val="tx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750"/>
              </a:spcAft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350" b="1" spc="-38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350" b="1" spc="-38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750"/>
              </a:spcAft>
              <a:buFontTx/>
              <a:buNone/>
              <a:defRPr sz="1200" b="0">
                <a:solidFill>
                  <a:schemeClr val="tx2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F939D48E-18D5-4592-802C-77BDBF24C36A}" type="datetimeFigureOut">
              <a:rPr lang="ru-RU" smtClean="0"/>
              <a:pPr/>
              <a:t>11.02.25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200" baseline="0">
                <a:solidFill>
                  <a:schemeClr val="tx2"/>
                </a:solidFill>
              </a:defRPr>
            </a:lvl1pPr>
          </a:lstStyle>
          <a:p>
            <a:fld id="{C6B6B3C1-1498-4CD5-8182-8059F035D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3150" b="0" kern="1200" spc="-75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2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225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4380" indent="-171450" algn="l" rtl="0" eaLnBrk="1" latinLnBrk="0" hangingPunct="1">
        <a:spcBef>
          <a:spcPts val="225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rtl="0" eaLnBrk="1" latinLnBrk="0" hangingPunct="1">
        <a:spcBef>
          <a:spcPts val="22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145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8.xml"/><Relationship Id="rId18" Type="http://schemas.openxmlformats.org/officeDocument/2006/relationships/slide" Target="slide34.xml"/><Relationship Id="rId3" Type="http://schemas.openxmlformats.org/officeDocument/2006/relationships/slide" Target="slide8.xml"/><Relationship Id="rId21" Type="http://schemas.openxmlformats.org/officeDocument/2006/relationships/slide" Target="slide37.xml"/><Relationship Id="rId7" Type="http://schemas.openxmlformats.org/officeDocument/2006/relationships/slide" Target="slide18.xml"/><Relationship Id="rId12" Type="http://schemas.openxmlformats.org/officeDocument/2006/relationships/slide" Target="slide26.xml"/><Relationship Id="rId17" Type="http://schemas.openxmlformats.org/officeDocument/2006/relationships/slide" Target="slide33.xml"/><Relationship Id="rId2" Type="http://schemas.openxmlformats.org/officeDocument/2006/relationships/slide" Target="slide6.xml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5" Type="http://schemas.openxmlformats.org/officeDocument/2006/relationships/slide" Target="slide30.xml"/><Relationship Id="rId10" Type="http://schemas.openxmlformats.org/officeDocument/2006/relationships/slide" Target="slide22.xml"/><Relationship Id="rId19" Type="http://schemas.openxmlformats.org/officeDocument/2006/relationships/slide" Target="slide35.xml"/><Relationship Id="rId4" Type="http://schemas.openxmlformats.org/officeDocument/2006/relationships/slide" Target="slide10.xml"/><Relationship Id="rId9" Type="http://schemas.openxmlformats.org/officeDocument/2006/relationships/slide" Target="slide14.xml"/><Relationship Id="rId14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787106" cy="1446620"/>
          </a:xfrm>
        </p:spPr>
        <p:txBody>
          <a:bodyPr/>
          <a:lstStyle/>
          <a:p>
            <a:r>
              <a:rPr lang="ru-RU" sz="3600" b="1" spc="-75" dirty="0" smtClean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Интеллектуальная игра на развитие </a:t>
            </a:r>
            <a:r>
              <a:rPr lang="ru-RU" sz="3600" b="1" spc="-75" dirty="0" err="1" smtClean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креативного</a:t>
            </a:r>
            <a:r>
              <a:rPr lang="ru-RU" sz="3600" b="1" spc="-75" dirty="0" smtClean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 мышления</a:t>
            </a:r>
          </a:p>
          <a:p>
            <a:r>
              <a:rPr lang="ru-RU" sz="3600" b="1" spc="-75" dirty="0" smtClean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«Мы - поколение </a:t>
            </a:r>
            <a:r>
              <a:rPr lang="ru-RU" sz="3600" b="1" spc="-75" dirty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Шерлока </a:t>
            </a:r>
            <a:r>
              <a:rPr lang="ru-RU" sz="3600" b="1" spc="-75" dirty="0" smtClean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Холмса»</a:t>
            </a:r>
            <a:r>
              <a:rPr lang="en-US" sz="3600" b="1" spc="-75" dirty="0" smtClean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 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400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3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2344" y="1630027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Как за один раз перевезти двух сыновей и двух отцов на трёхместной лодке?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910219"/>
            <a:ext cx="3032944" cy="35946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8547672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90655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Можно посадить в лодку маленького внука, папу и дедушку. Папа и дедушка в этом случае будут отцами (ведь у них есть </a:t>
            </a:r>
            <a:r>
              <a:rPr lang="ru-RU" sz="2400" b="1" dirty="0" smtClean="0">
                <a:solidFill>
                  <a:srgbClr val="002060"/>
                </a:solidFill>
              </a:rPr>
              <a:t>сыновья</a:t>
            </a:r>
            <a:r>
              <a:rPr lang="ru-RU" sz="2400" b="1" dirty="0">
                <a:solidFill>
                  <a:srgbClr val="002060"/>
                </a:solidFill>
              </a:rPr>
              <a:t>), а внук и папа сыновьями (ведь у них есть отцы). Таким образом, в лодке будет 2 отца и 2 сына, хотя людей всего трое.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3216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15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4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629" y="1484784"/>
            <a:ext cx="4666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Как с помощью бревна, пилы и верёвки переместить огромный камень, лежащий на земле?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772816"/>
            <a:ext cx="3096344" cy="35917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125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76137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Бревно можно распилить на несколько брёвен и поступить так, как делали </a:t>
            </a:r>
            <a:r>
              <a:rPr lang="ru-RU" sz="2400" b="1" dirty="0" smtClean="0">
                <a:solidFill>
                  <a:srgbClr val="002060"/>
                </a:solidFill>
              </a:rPr>
              <a:t>древние </a:t>
            </a:r>
            <a:r>
              <a:rPr lang="ru-RU" sz="2400" b="1" dirty="0">
                <a:solidFill>
                  <a:srgbClr val="002060"/>
                </a:solidFill>
              </a:rPr>
              <a:t>египтяне при строительстве пирамид Они подкладывали брёвна под тяжёлый камень и толкали его вперёд. Камень </a:t>
            </a:r>
            <a:r>
              <a:rPr lang="ru-RU" sz="2400" b="1" dirty="0" err="1">
                <a:solidFill>
                  <a:srgbClr val="002060"/>
                </a:solidFill>
              </a:rPr>
              <a:t>пе</a:t>
            </a: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>
                <a:solidFill>
                  <a:srgbClr val="002060"/>
                </a:solidFill>
              </a:rPr>
              <a:t>рекатывался</a:t>
            </a:r>
            <a:r>
              <a:rPr lang="ru-RU" sz="2400" b="1" dirty="0">
                <a:solidFill>
                  <a:srgbClr val="002060"/>
                </a:solidFill>
              </a:rPr>
              <a:t> с бревна на бревно, и когда бревно позади камня освобождалось, его подкладывали под камень спереди.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Если толкать сзади неудобно, можно обвязать камень верёвкой и тянуть за неё.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3216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0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4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629" y="1576716"/>
            <a:ext cx="4666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каком виде спорта человек может набирать скорость до 240 км/ч, не используя при этом никакой транспорт?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5" y="1768932"/>
            <a:ext cx="3282403" cy="367629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7008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Прыжки с парашютом.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3216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38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1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629" y="1576716"/>
            <a:ext cx="4377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Одному писателю очень не нравилась Эйфелева башня в Париже, но он постоянно обедал в кафе на первом уровне этой самой башни. Как он это объяснял?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844824"/>
            <a:ext cx="3303972" cy="343613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3333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Он говорил, что это единственное место, откуда башню не видно.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3216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2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629" y="1576716"/>
            <a:ext cx="4377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Пётр Первый запретил боярам во время публичных выступлений делать именно это, чтобы показать им же «всю их дурь», О каком запрете идёт речь?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844824"/>
            <a:ext cx="3277422" cy="331236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753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Дело в том, что большинство бояр не были сильны в ораторском деле, а речи для вы- </a:t>
            </a:r>
            <a:r>
              <a:rPr lang="ru-RU" sz="2400" b="1" dirty="0" err="1">
                <a:solidFill>
                  <a:srgbClr val="002060"/>
                </a:solidFill>
              </a:rPr>
              <a:t>ступления</a:t>
            </a:r>
            <a:r>
              <a:rPr lang="ru-RU" sz="2400" b="1" dirty="0">
                <a:solidFill>
                  <a:srgbClr val="002060"/>
                </a:solidFill>
              </a:rPr>
              <a:t> писали специально нанятые люди. Пётр решил, что будет справедливо, если бояре будут говорить своими словами, пусть и не так красиво.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3216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2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«Развитие креативного мышления у школьников в рамках игровой деятельности»</a:t>
            </a:r>
          </a:p>
          <a:p>
            <a:r>
              <a:rPr lang="ru-RU" dirty="0" smtClean="0"/>
              <a:t>Направление проекта: педагогика и психология</a:t>
            </a:r>
          </a:p>
          <a:p>
            <a:r>
              <a:rPr lang="ru-RU" dirty="0" smtClean="0"/>
              <a:t>Проект выполнила: Мельниченко Владислава  Дмитриевна</a:t>
            </a:r>
          </a:p>
          <a:p>
            <a:r>
              <a:rPr lang="ru-RU" dirty="0" smtClean="0"/>
              <a:t>Руководитель проекта: педагог – психолог Радюк Л.П.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МБОУ «</a:t>
            </a:r>
            <a:r>
              <a:rPr lang="ru-RU" b="1" dirty="0" err="1" smtClean="0"/>
              <a:t>Черлакская</a:t>
            </a:r>
            <a:r>
              <a:rPr lang="ru-RU" b="1" dirty="0" smtClean="0"/>
              <a:t> гимназия», Черлакского МР, Омской области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3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629" y="1576716"/>
            <a:ext cx="4377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В прошлом веке Япония закупила за рубе жом огромное количество битого стекла в деревянных ящиках. Но когда им пришёл товар, всё стекло они высыпали в море. Зачем им понадобилась такая сделка?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74" y="1844824"/>
            <a:ext cx="3615217" cy="3772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5709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Ценность для японцев представляло не стекло, а сами ящики. Они были сделаны из дерева, которое японцы и использовали. От стекла они избавлялись, а ящики шли на более полезные нужды.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4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1 бал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629" y="1576716"/>
            <a:ext cx="4377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Что общего у робота и человека? Назови как можно больше общих признаков. А после этого назови как можно больше отличий.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854008"/>
            <a:ext cx="3103793" cy="3600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31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142058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Общие </a:t>
            </a:r>
            <a:r>
              <a:rPr lang="ru-RU" sz="2400" b="1" dirty="0" smtClean="0">
                <a:solidFill>
                  <a:srgbClr val="002060"/>
                </a:solidFill>
              </a:rPr>
              <a:t>признаки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• Оба могут выполнять полезную работу.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• </a:t>
            </a:r>
            <a:r>
              <a:rPr lang="ru-RU" sz="2400" b="1" dirty="0">
                <a:solidFill>
                  <a:srgbClr val="002060"/>
                </a:solidFill>
              </a:rPr>
              <a:t>Оба могут поддерживать беседу.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• </a:t>
            </a:r>
            <a:r>
              <a:rPr lang="ru-RU" sz="2400" b="1" dirty="0">
                <a:solidFill>
                  <a:srgbClr val="002060"/>
                </a:solidFill>
              </a:rPr>
              <a:t>Оба нуждаются в источнике питания (человек - в еде, а робот в электричестве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Отличия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• </a:t>
            </a:r>
            <a:r>
              <a:rPr lang="ru-RU" sz="2400" b="1" dirty="0">
                <a:solidFill>
                  <a:srgbClr val="002060"/>
                </a:solidFill>
              </a:rPr>
              <a:t>Человек чувствует боль, а робот - нет.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• </a:t>
            </a:r>
            <a:r>
              <a:rPr lang="ru-RU" sz="2400" b="1" dirty="0">
                <a:solidFill>
                  <a:srgbClr val="002060"/>
                </a:solidFill>
              </a:rPr>
              <a:t>Робот может без последствий работать в условиях радиации, а человек - нет.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• </a:t>
            </a:r>
            <a:r>
              <a:rPr lang="ru-RU" sz="2400" b="1" dirty="0">
                <a:solidFill>
                  <a:srgbClr val="002060"/>
                </a:solidFill>
              </a:rPr>
              <a:t>Человек может распознавать интонации голоса, а робот - нет.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94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</a:t>
            </a:r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629" y="1502880"/>
            <a:ext cx="43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Что общего у иголки и слона? Назови как можно больше общих признаков.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30" y="2000602"/>
            <a:ext cx="4145792" cy="3175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051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7902170" cy="4035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И у иголки, и у слона есть </a:t>
            </a:r>
            <a:r>
              <a:rPr lang="ru-RU" sz="2400" b="1" dirty="0" err="1">
                <a:solidFill>
                  <a:srgbClr val="002060"/>
                </a:solidFill>
              </a:rPr>
              <a:t>есть</a:t>
            </a:r>
            <a:r>
              <a:rPr lang="ru-RU" sz="2400" b="1" dirty="0">
                <a:solidFill>
                  <a:srgbClr val="002060"/>
                </a:solidFill>
              </a:rPr>
              <a:t> ушко!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У иголки это маленькое отверстие для продевания нитки, а у слона - большое слоновье ухо.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Но это не единственный правильный ответ: есть и другие. К примеру, в словах «иголка» и «слон» есть буквы «Л» и «О».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Вы можете найти и другие общие признаки.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2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3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3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Что общего у земли, дерева и мозга? Назови как можно больше общих признаков.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5536" y="1916832"/>
            <a:ext cx="3528392" cy="30963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15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71600"/>
            <a:ext cx="814724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У всего перечисленного есть кора. Земная кора - внешняя оболочка Земли. Кора дерева покрывает ствол и ветви. А кора головного мозга составляет около 80% от его массы - это те самые извилины, которые мы видим на картинках.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Удивительно, но могут быть и другие правильные ответы. Например, всё пере- численное имеет естественное (природное) происхождение.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0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</a:t>
            </a:r>
            <a:r>
              <a:rPr lang="ru-RU" b="1" dirty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629" y="1502880"/>
            <a:ext cx="437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Что общего у треугольника и здания? Назови как можно больше общих признаков.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7584" y="2204864"/>
            <a:ext cx="3312368" cy="302433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630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096" y="148478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Это задание учит находить общие признаки у разных вещей. Даже если некоторые из них кажутся не совсем очевидными, их рекомендуется считать правильными, чтобы поддерживать генерацию идей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Например, среди ответов могут быть такие: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• </a:t>
            </a:r>
            <a:r>
              <a:rPr lang="ru-RU" sz="2400" b="1" dirty="0">
                <a:solidFill>
                  <a:srgbClr val="002060"/>
                </a:solidFill>
              </a:rPr>
              <a:t>У треугольника и здания есть углы.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• </a:t>
            </a:r>
            <a:r>
              <a:rPr lang="ru-RU" sz="2400" b="1" dirty="0">
                <a:solidFill>
                  <a:srgbClr val="002060"/>
                </a:solidFill>
              </a:rPr>
              <a:t>У них есть вершина.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>
                <a:solidFill>
                  <a:srgbClr val="002060"/>
                </a:solidFill>
              </a:rPr>
              <a:t>Чтобы они появились, их нужно построить.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ответе может быть бесконечное </a:t>
            </a:r>
            <a:r>
              <a:rPr lang="ru-RU" sz="2400" b="1" dirty="0" smtClean="0">
                <a:solidFill>
                  <a:srgbClr val="002060"/>
                </a:solidFill>
              </a:rPr>
              <a:t>количество </a:t>
            </a:r>
            <a:r>
              <a:rPr lang="ru-RU" sz="2400" b="1" dirty="0">
                <a:solidFill>
                  <a:srgbClr val="002060"/>
                </a:solidFill>
              </a:rPr>
              <a:t>вариантов!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6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Дорогие друзья, наши правила помогут вам стать дружной и сплоченной командой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Правила игры:</a:t>
            </a:r>
            <a:endParaRPr lang="ru-RU" dirty="0" smtClean="0"/>
          </a:p>
          <a:p>
            <a:r>
              <a:rPr lang="ru-RU" dirty="0" smtClean="0"/>
              <a:t>Прислушиваться ко всем вариантам ответов;</a:t>
            </a:r>
          </a:p>
          <a:p>
            <a:r>
              <a:rPr lang="ru-RU" dirty="0" smtClean="0"/>
              <a:t>Уважать мнение друг друга;</a:t>
            </a:r>
          </a:p>
          <a:p>
            <a:r>
              <a:rPr lang="ru-RU" dirty="0" smtClean="0"/>
              <a:t>Не перебивать </a:t>
            </a:r>
            <a:r>
              <a:rPr lang="ru-RU" dirty="0" err="1" smtClean="0"/>
              <a:t>говоряшего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Не выкрикивать варианты ответов с места;</a:t>
            </a:r>
          </a:p>
          <a:p>
            <a:r>
              <a:rPr lang="ru-RU" dirty="0" smtClean="0"/>
              <a:t>Помните о том, что неправильных ответов не бывает;</a:t>
            </a:r>
          </a:p>
          <a:p>
            <a:r>
              <a:rPr lang="ru-RU" dirty="0" smtClean="0"/>
              <a:t>За каждый вопрос команда получает  количество балов, в зависимости от стоимости вопроса на игровом поле.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185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2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9821" y="2852936"/>
            <a:ext cx="43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посмотрите на рисунок и скажите на что это похоже или что это может быть? </a:t>
            </a: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2459" y="5785010"/>
            <a:ext cx="3133616" cy="10729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77021"/>
            <a:ext cx="4032448" cy="29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7597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</a:t>
            </a:r>
            <a:r>
              <a:rPr lang="ru-RU" b="1" dirty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397" y="2636912"/>
            <a:ext cx="43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посмотрите на рисунок и скажите на что это похоже или что это может быть? </a:t>
            </a: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74" y="2132856"/>
            <a:ext cx="4014297" cy="3168352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2952" y="5770729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179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3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970301"/>
            <a:ext cx="43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посмотрите на рисунок и скажите на что это похоже или что это может быть? </a:t>
            </a: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04" y="5769331"/>
            <a:ext cx="3133616" cy="10729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9312"/>
            <a:ext cx="3793420" cy="30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2185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4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2" y="2780928"/>
            <a:ext cx="43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посмотрите на рисунок и скажите на что это похоже или что это может быть? </a:t>
            </a: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5785010"/>
            <a:ext cx="3133616" cy="10729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91308"/>
            <a:ext cx="3665340" cy="29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481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Интересный факт 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Пальцы наборщика текста в среднем за день «пробегают» 20 км.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383" y="2938487"/>
            <a:ext cx="45148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0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Интересный факт 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Креветка – самый шумный житель океана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289" y="2429973"/>
            <a:ext cx="4187502" cy="27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19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Интересный факт 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Свет солнца приходит примерно с опозданием в 8 минут. Получается так, что если солнце взорвется – мы узнаем об этом только спустя 8 минут.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111" y="2895209"/>
            <a:ext cx="3671689" cy="229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72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Интересный факт 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90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Всего </a:t>
            </a:r>
            <a:r>
              <a:rPr lang="ru-RU" sz="2400" b="1" dirty="0">
                <a:solidFill>
                  <a:srgbClr val="002060"/>
                </a:solidFill>
              </a:rPr>
              <a:t>за 1 секунду в головном мозге человека происходит до 100 000 химических реакций.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6373"/>
            <a:ext cx="3133616" cy="107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684940"/>
            <a:ext cx="4248472" cy="24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6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89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95613"/>
              </p:ext>
            </p:extLst>
          </p:nvPr>
        </p:nvGraphicFramePr>
        <p:xfrm>
          <a:off x="395536" y="260648"/>
          <a:ext cx="8496944" cy="6562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574">
                  <a:extLst>
                    <a:ext uri="{9D8B030D-6E8A-4147-A177-3AD203B41FA5}">
                      <a16:colId xmlns="" xmlns:a16="http://schemas.microsoft.com/office/drawing/2014/main" val="1658696455"/>
                    </a:ext>
                  </a:extLst>
                </a:gridCol>
                <a:gridCol w="1525093">
                  <a:extLst>
                    <a:ext uri="{9D8B030D-6E8A-4147-A177-3AD203B41FA5}">
                      <a16:colId xmlns="" xmlns:a16="http://schemas.microsoft.com/office/drawing/2014/main" val="1265121076"/>
                    </a:ext>
                  </a:extLst>
                </a:gridCol>
                <a:gridCol w="1525093">
                  <a:extLst>
                    <a:ext uri="{9D8B030D-6E8A-4147-A177-3AD203B41FA5}">
                      <a16:colId xmlns="" xmlns:a16="http://schemas.microsoft.com/office/drawing/2014/main" val="1018699319"/>
                    </a:ext>
                  </a:extLst>
                </a:gridCol>
                <a:gridCol w="1525093">
                  <a:extLst>
                    <a:ext uri="{9D8B030D-6E8A-4147-A177-3AD203B41FA5}">
                      <a16:colId xmlns="" xmlns:a16="http://schemas.microsoft.com/office/drawing/2014/main" val="3471165221"/>
                    </a:ext>
                  </a:extLst>
                </a:gridCol>
                <a:gridCol w="1525091">
                  <a:extLst>
                    <a:ext uri="{9D8B030D-6E8A-4147-A177-3AD203B41FA5}">
                      <a16:colId xmlns="" xmlns:a16="http://schemas.microsoft.com/office/drawing/2014/main" val="64882636"/>
                    </a:ext>
                  </a:extLst>
                </a:gridCol>
              </a:tblGrid>
              <a:tr h="1294388">
                <a:tc>
                  <a:txBody>
                    <a:bodyPr/>
                    <a:lstStyle/>
                    <a:p>
                      <a:pPr algn="just"/>
                      <a:endParaRPr lang="ru-RU" sz="2400" b="1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u-RU" sz="24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Изобретательность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481611"/>
                  </a:ext>
                </a:extLst>
              </a:tr>
              <a:tr h="1411122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креативность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6" action="ppaction://hlinksldjump"/>
                        </a:rPr>
                        <a:t>1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7" action="ppaction://hlinksldjump"/>
                        </a:rPr>
                        <a:t>2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8" action="ppaction://hlinksldjump"/>
                        </a:rPr>
                        <a:t>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9" action="ppaction://hlinksldjump"/>
                        </a:rPr>
                        <a:t>4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7215503"/>
                  </a:ext>
                </a:extLst>
              </a:tr>
              <a:tr h="1368075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Гибкость ассоциаций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10" action="ppaction://hlinksldjump"/>
                        </a:rPr>
                        <a:t>1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11" action="ppaction://hlinksldjump"/>
                        </a:rPr>
                        <a:t>2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12" action="ppaction://hlinksldjump"/>
                        </a:rPr>
                        <a:t>3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13" action="ppaction://hlinksldjump"/>
                        </a:rPr>
                        <a:t>4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330125"/>
                  </a:ext>
                </a:extLst>
              </a:tr>
              <a:tr h="1277232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творчество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14" action="ppaction://hlinksldjump"/>
                        </a:rPr>
                        <a:t>1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15" action="ppaction://hlinksldjump"/>
                        </a:rPr>
                        <a:t>2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16" action="ppaction://hlinksldjump"/>
                        </a:rPr>
                        <a:t>3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hlinkClick r:id="rId17" action="ppaction://hlinksldjump"/>
                        </a:rPr>
                        <a:t>4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5193152"/>
                  </a:ext>
                </a:extLst>
              </a:tr>
              <a:tr h="112990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Интересные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факты об аналогиях</a:t>
                      </a:r>
                      <a:endParaRPr lang="ru-RU" sz="24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2400" dirty="0" smtClean="0">
                          <a:hlinkClick r:id="rId18" action="ppaction://hlinksldjump"/>
                        </a:rPr>
                        <a:t>1 факт</a:t>
                      </a:r>
                      <a:endParaRPr lang="ru-RU" sz="2400" dirty="0"/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9" action="ppaction://hlinksldjump"/>
                        </a:rPr>
                        <a:t>2 факт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0" action="ppaction://hlinksldjump"/>
                        </a:rPr>
                        <a:t>3 факт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1" action="ppaction://hlinksldjump"/>
                        </a:rPr>
                        <a:t>4 факт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396302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228184" y="6093296"/>
            <a:ext cx="2016224" cy="5638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Вопрос на 1 бал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400" y="148478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Придумай пять способов, как переплыть на другую сторону большого озера без лодки.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949280"/>
            <a:ext cx="245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hlinkClick r:id="rId2" action="ppaction://hlinksldjump"/>
              </a:rPr>
              <a:t>Ответ</a:t>
            </a:r>
            <a:r>
              <a:rPr lang="en-US" sz="4000" dirty="0" smtClean="0">
                <a:solidFill>
                  <a:srgbClr val="002060"/>
                </a:solidFill>
                <a:hlinkClick r:id="rId2" action="ppaction://hlinksldjump"/>
              </a:rPr>
              <a:t>&gt;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7" y="1484784"/>
            <a:ext cx="3600401" cy="4180863"/>
          </a:xfrm>
          <a:prstGeom prst="round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33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• Если на берегу есть автомобиль, можно использовать камеру от колеса.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• Если неподалёку растут деревья, из них можно сделать плот и весло.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• Можно схитрить и вообще не плыть, а обойти озеро по берегу.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23828" y="5443426"/>
            <a:ext cx="3096344" cy="7947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67844" y="548687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2" action="ppaction://hlinksldjump"/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707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 на 2 бала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915" y="213285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Как эта груша оказалась в бутылке?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785011"/>
            <a:ext cx="2676376" cy="10729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844824"/>
            <a:ext cx="3096344" cy="3467905"/>
          </a:xfrm>
          <a:prstGeom prst="round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Ответ  может быть таким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Когда на грушевом дереве появился цветок, бутылку надели на него, и груша с самого начала росла внутри бутылки, пока не созрела.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92" y="5373216"/>
            <a:ext cx="31336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2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893</TotalTime>
  <Words>1182</Words>
  <Application>Microsoft Office PowerPoint</Application>
  <PresentationFormat>Экран (4:3)</PresentationFormat>
  <Paragraphs>158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Презентация PowerPoint</vt:lpstr>
      <vt:lpstr>МБОУ «Черлакская гимназия», Черлакского МР, Омской области</vt:lpstr>
      <vt:lpstr>Дорогие друзья, наши правила помогут вам стать дружной и сплоченной командой</vt:lpstr>
      <vt:lpstr>Презентация PowerPoint</vt:lpstr>
      <vt:lpstr>Презентация PowerPoint</vt:lpstr>
      <vt:lpstr>Вопрос на 1 бал</vt:lpstr>
      <vt:lpstr>Ответ  может быть таким</vt:lpstr>
      <vt:lpstr>Вопрос на 2 бала</vt:lpstr>
      <vt:lpstr>Ответ  может быть таким</vt:lpstr>
      <vt:lpstr>Вопрос на 3 бала</vt:lpstr>
      <vt:lpstr>Ответ  может быть таким</vt:lpstr>
      <vt:lpstr>Вопрос на 4 бала</vt:lpstr>
      <vt:lpstr>Ответ  может быть таким</vt:lpstr>
      <vt:lpstr>Вопрос на 4 бала</vt:lpstr>
      <vt:lpstr>Ответ  может быть таким</vt:lpstr>
      <vt:lpstr>Вопрос на 1 бала</vt:lpstr>
      <vt:lpstr>Ответ  может быть таким</vt:lpstr>
      <vt:lpstr>Вопрос на 2 бала</vt:lpstr>
      <vt:lpstr>Ответ  может быть таким</vt:lpstr>
      <vt:lpstr>Вопрос на 3 бала</vt:lpstr>
      <vt:lpstr>Ответ  может быть таким</vt:lpstr>
      <vt:lpstr>Вопрос на 1 бал</vt:lpstr>
      <vt:lpstr>Ответ  может быть таким</vt:lpstr>
      <vt:lpstr>Вопрос на 2 бала</vt:lpstr>
      <vt:lpstr>Ответ  может быть таким</vt:lpstr>
      <vt:lpstr>Вопрос на 3 бала</vt:lpstr>
      <vt:lpstr>Ответ  может быть таким</vt:lpstr>
      <vt:lpstr>Вопрос на 4 бала</vt:lpstr>
      <vt:lpstr>Ответ  может быть таким</vt:lpstr>
      <vt:lpstr>Вопрос на 2 бала</vt:lpstr>
      <vt:lpstr>Вопрос на 1 бала</vt:lpstr>
      <vt:lpstr>Вопрос на 3 бала</vt:lpstr>
      <vt:lpstr>Вопрос на 4 бала</vt:lpstr>
      <vt:lpstr>Интересный факт 1</vt:lpstr>
      <vt:lpstr>Интересный факт 2</vt:lpstr>
      <vt:lpstr>Интересный факт 3</vt:lpstr>
      <vt:lpstr>Интересный факт 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учитель</cp:lastModifiedBy>
  <cp:revision>61</cp:revision>
  <dcterms:created xsi:type="dcterms:W3CDTF">2011-07-02T08:55:36Z</dcterms:created>
  <dcterms:modified xsi:type="dcterms:W3CDTF">2025-02-11T06:27:11Z</dcterms:modified>
</cp:coreProperties>
</file>